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47"/>
  </p:notesMasterIdLst>
  <p:sldIdLst>
    <p:sldId id="532" r:id="rId2"/>
    <p:sldId id="465" r:id="rId3"/>
    <p:sldId id="362" r:id="rId4"/>
    <p:sldId id="564" r:id="rId5"/>
    <p:sldId id="570" r:id="rId6"/>
    <p:sldId id="571" r:id="rId7"/>
    <p:sldId id="572" r:id="rId8"/>
    <p:sldId id="575" r:id="rId9"/>
    <p:sldId id="565" r:id="rId10"/>
    <p:sldId id="576" r:id="rId11"/>
    <p:sldId id="577" r:id="rId12"/>
    <p:sldId id="568" r:id="rId13"/>
    <p:sldId id="590" r:id="rId14"/>
    <p:sldId id="591" r:id="rId15"/>
    <p:sldId id="592" r:id="rId16"/>
    <p:sldId id="593" r:id="rId17"/>
    <p:sldId id="563" r:id="rId18"/>
    <p:sldId id="369" r:id="rId19"/>
    <p:sldId id="595" r:id="rId20"/>
    <p:sldId id="594" r:id="rId21"/>
    <p:sldId id="597" r:id="rId22"/>
    <p:sldId id="598" r:id="rId23"/>
    <p:sldId id="599" r:id="rId24"/>
    <p:sldId id="601" r:id="rId25"/>
    <p:sldId id="602" r:id="rId26"/>
    <p:sldId id="603" r:id="rId27"/>
    <p:sldId id="596" r:id="rId28"/>
    <p:sldId id="605" r:id="rId29"/>
    <p:sldId id="604" r:id="rId30"/>
    <p:sldId id="606" r:id="rId31"/>
    <p:sldId id="608" r:id="rId32"/>
    <p:sldId id="609" r:id="rId33"/>
    <p:sldId id="611" r:id="rId34"/>
    <p:sldId id="610" r:id="rId35"/>
    <p:sldId id="589" r:id="rId36"/>
    <p:sldId id="612" r:id="rId37"/>
    <p:sldId id="588" r:id="rId38"/>
    <p:sldId id="614" r:id="rId39"/>
    <p:sldId id="615" r:id="rId40"/>
    <p:sldId id="619" r:id="rId41"/>
    <p:sldId id="580" r:id="rId42"/>
    <p:sldId id="582" r:id="rId43"/>
    <p:sldId id="618" r:id="rId44"/>
    <p:sldId id="617" r:id="rId45"/>
    <p:sldId id="549" r:id="rId4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4B7B"/>
    <a:srgbClr val="65ABF1"/>
    <a:srgbClr val="8FA9CA"/>
    <a:srgbClr val="00B050"/>
    <a:srgbClr val="F3A447"/>
    <a:srgbClr val="B55475"/>
    <a:srgbClr val="D2D8DF"/>
    <a:srgbClr val="6A548D"/>
    <a:srgbClr val="65C5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Estilo Médio 2 - Ênfas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98" autoAdjust="0"/>
    <p:restoredTop sz="94660" autoAdjust="0"/>
  </p:normalViewPr>
  <p:slideViewPr>
    <p:cSldViewPr snapToGrid="0">
      <p:cViewPr>
        <p:scale>
          <a:sx n="100" d="100"/>
          <a:sy n="100" d="100"/>
        </p:scale>
        <p:origin x="1074" y="264"/>
      </p:cViewPr>
      <p:guideLst>
        <p:guide orient="horz" pos="2160"/>
        <p:guide pos="3840"/>
      </p:guideLst>
    </p:cSldViewPr>
  </p:slideViewPr>
  <p:outlineViewPr>
    <p:cViewPr>
      <p:scale>
        <a:sx n="33" d="100"/>
        <a:sy n="33" d="100"/>
      </p:scale>
      <p:origin x="0" y="288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3072A3-CE97-D245-9FF8-CEBF8321699B}" type="datetimeFigureOut">
              <a:rPr lang="en-US" smtClean="0"/>
              <a:t>8/3/2024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552F01-08AC-2845-A8BF-F07006D085E2}" type="slidenum">
              <a:rPr lang="en-US" smtClean="0"/>
              <a:t>‹nº›</a:t>
            </a:fld>
            <a:endParaRPr lang="en-US"/>
          </a:p>
        </p:txBody>
      </p:sp>
    </p:spTree>
    <p:extLst>
      <p:ext uri="{BB962C8B-B14F-4D97-AF65-F5344CB8AC3E}">
        <p14:creationId xmlns:p14="http://schemas.microsoft.com/office/powerpoint/2010/main" val="42718251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Presente</a:t>
            </a:r>
            <a:r>
              <a:rPr lang="en-US" dirty="0"/>
              <a:t> no</a:t>
            </a:r>
            <a:r>
              <a:rPr lang="en-US" baseline="0" dirty="0"/>
              <a:t> </a:t>
            </a:r>
            <a:r>
              <a:rPr lang="en-US" baseline="0" dirty="0" err="1"/>
              <a:t>cotidiano</a:t>
            </a:r>
            <a:r>
              <a:rPr lang="en-US" baseline="0" dirty="0"/>
              <a:t> a </a:t>
            </a:r>
            <a:r>
              <a:rPr lang="en-US" baseline="0" dirty="0" err="1"/>
              <a:t>aritmética</a:t>
            </a:r>
            <a:r>
              <a:rPr lang="en-US" baseline="0" dirty="0"/>
              <a:t> </a:t>
            </a:r>
            <a:r>
              <a:rPr lang="en-US" baseline="0" dirty="0" err="1"/>
              <a:t>está</a:t>
            </a:r>
            <a:r>
              <a:rPr lang="en-US" baseline="0" dirty="0"/>
              <a:t> </a:t>
            </a:r>
            <a:r>
              <a:rPr lang="en-US" baseline="0" dirty="0" err="1"/>
              <a:t>preente</a:t>
            </a:r>
            <a:r>
              <a:rPr lang="en-US" baseline="0" dirty="0"/>
              <a:t> no </a:t>
            </a:r>
            <a:r>
              <a:rPr lang="en-US" baseline="0" dirty="0" err="1"/>
              <a:t>cotidiano</a:t>
            </a:r>
            <a:r>
              <a:rPr lang="en-US" baseline="0" dirty="0"/>
              <a:t> das </a:t>
            </a:r>
            <a:r>
              <a:rPr lang="en-US" baseline="0" dirty="0" err="1"/>
              <a:t>pessoas</a:t>
            </a:r>
            <a:r>
              <a:rPr lang="en-US" baseline="0" dirty="0"/>
              <a:t> : no </a:t>
            </a:r>
            <a:r>
              <a:rPr lang="en-US" baseline="0" dirty="0" err="1"/>
              <a:t>comércio</a:t>
            </a:r>
            <a:r>
              <a:rPr lang="en-US" baseline="0" dirty="0"/>
              <a:t>. </a:t>
            </a:r>
            <a:r>
              <a:rPr lang="en-US" baseline="0" dirty="0" err="1"/>
              <a:t>Nas</a:t>
            </a:r>
            <a:r>
              <a:rPr lang="en-US" baseline="0" dirty="0"/>
              <a:t> </a:t>
            </a:r>
            <a:r>
              <a:rPr lang="en-US" baseline="0" dirty="0" err="1"/>
              <a:t>finanças</a:t>
            </a:r>
            <a:r>
              <a:rPr lang="en-US" baseline="0" dirty="0"/>
              <a:t> e </a:t>
            </a:r>
            <a:r>
              <a:rPr lang="en-US" baseline="0" dirty="0" err="1"/>
              <a:t>nas</a:t>
            </a:r>
            <a:r>
              <a:rPr lang="en-US" baseline="0" dirty="0"/>
              <a:t> </a:t>
            </a:r>
            <a:r>
              <a:rPr lang="en-US" baseline="0" dirty="0" err="1"/>
              <a:t>demais</a:t>
            </a:r>
            <a:r>
              <a:rPr lang="en-US" baseline="0" dirty="0"/>
              <a:t> </a:t>
            </a:r>
            <a:r>
              <a:rPr lang="en-US" baseline="0" dirty="0" err="1"/>
              <a:t>atividades</a:t>
            </a:r>
            <a:r>
              <a:rPr lang="en-US" baseline="0" dirty="0"/>
              <a:t> </a:t>
            </a:r>
            <a:r>
              <a:rPr lang="en-US" baseline="0" dirty="0" err="1"/>
              <a:t>que</a:t>
            </a:r>
            <a:r>
              <a:rPr lang="en-US" baseline="0" dirty="0"/>
              <a:t> </a:t>
            </a:r>
            <a:r>
              <a:rPr lang="en-US" baseline="0" dirty="0" err="1"/>
              <a:t>envolvem</a:t>
            </a:r>
            <a:r>
              <a:rPr lang="en-US" baseline="0" dirty="0"/>
              <a:t> </a:t>
            </a:r>
            <a:r>
              <a:rPr lang="en-US" baseline="0" dirty="0" err="1"/>
              <a:t>números</a:t>
            </a:r>
            <a:r>
              <a:rPr lang="en-US" baseline="0" dirty="0"/>
              <a:t> . </a:t>
            </a:r>
            <a:endParaRPr lang="en-US" dirty="0"/>
          </a:p>
        </p:txBody>
      </p:sp>
      <p:sp>
        <p:nvSpPr>
          <p:cNvPr id="4" name="Slide Number Placeholder 3"/>
          <p:cNvSpPr>
            <a:spLocks noGrp="1"/>
          </p:cNvSpPr>
          <p:nvPr>
            <p:ph type="sldNum" sz="quarter" idx="10"/>
          </p:nvPr>
        </p:nvSpPr>
        <p:spPr/>
        <p:txBody>
          <a:bodyPr/>
          <a:lstStyle/>
          <a:p>
            <a:fld id="{6D552F01-08AC-2845-A8BF-F07006D085E2}" type="slidenum">
              <a:rPr lang="en-US" smtClean="0"/>
              <a:t>4</a:t>
            </a:fld>
            <a:endParaRPr lang="en-US"/>
          </a:p>
        </p:txBody>
      </p:sp>
    </p:spTree>
    <p:extLst>
      <p:ext uri="{BB962C8B-B14F-4D97-AF65-F5344CB8AC3E}">
        <p14:creationId xmlns:p14="http://schemas.microsoft.com/office/powerpoint/2010/main" val="282840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Presente</a:t>
            </a:r>
            <a:r>
              <a:rPr lang="en-US" dirty="0"/>
              <a:t> no</a:t>
            </a:r>
            <a:r>
              <a:rPr lang="en-US" baseline="0" dirty="0"/>
              <a:t> </a:t>
            </a:r>
            <a:r>
              <a:rPr lang="en-US" baseline="0" dirty="0" err="1"/>
              <a:t>cotidiano</a:t>
            </a:r>
            <a:r>
              <a:rPr lang="en-US" baseline="0" dirty="0"/>
              <a:t> a </a:t>
            </a:r>
            <a:r>
              <a:rPr lang="en-US" baseline="0" dirty="0" err="1"/>
              <a:t>aritmética</a:t>
            </a:r>
            <a:r>
              <a:rPr lang="en-US" baseline="0" dirty="0"/>
              <a:t> </a:t>
            </a:r>
            <a:r>
              <a:rPr lang="en-US" baseline="0" dirty="0" err="1"/>
              <a:t>está</a:t>
            </a:r>
            <a:r>
              <a:rPr lang="en-US" baseline="0" dirty="0"/>
              <a:t> </a:t>
            </a:r>
            <a:r>
              <a:rPr lang="en-US" baseline="0" dirty="0" err="1"/>
              <a:t>preente</a:t>
            </a:r>
            <a:r>
              <a:rPr lang="en-US" baseline="0" dirty="0"/>
              <a:t> no </a:t>
            </a:r>
            <a:r>
              <a:rPr lang="en-US" baseline="0" dirty="0" err="1"/>
              <a:t>cotidiano</a:t>
            </a:r>
            <a:r>
              <a:rPr lang="en-US" baseline="0" dirty="0"/>
              <a:t> das </a:t>
            </a:r>
            <a:r>
              <a:rPr lang="en-US" baseline="0" dirty="0" err="1"/>
              <a:t>pessoas</a:t>
            </a:r>
            <a:r>
              <a:rPr lang="en-US" baseline="0" dirty="0"/>
              <a:t> : no </a:t>
            </a:r>
            <a:r>
              <a:rPr lang="en-US" baseline="0" dirty="0" err="1"/>
              <a:t>comércio</a:t>
            </a:r>
            <a:r>
              <a:rPr lang="en-US" baseline="0" dirty="0"/>
              <a:t>. </a:t>
            </a:r>
            <a:r>
              <a:rPr lang="en-US" baseline="0" dirty="0" err="1"/>
              <a:t>Nas</a:t>
            </a:r>
            <a:r>
              <a:rPr lang="en-US" baseline="0" dirty="0"/>
              <a:t> </a:t>
            </a:r>
            <a:r>
              <a:rPr lang="en-US" baseline="0" dirty="0" err="1"/>
              <a:t>finanças</a:t>
            </a:r>
            <a:r>
              <a:rPr lang="en-US" baseline="0" dirty="0"/>
              <a:t> e </a:t>
            </a:r>
            <a:r>
              <a:rPr lang="en-US" baseline="0" dirty="0" err="1"/>
              <a:t>nas</a:t>
            </a:r>
            <a:r>
              <a:rPr lang="en-US" baseline="0" dirty="0"/>
              <a:t> </a:t>
            </a:r>
            <a:r>
              <a:rPr lang="en-US" baseline="0" dirty="0" err="1"/>
              <a:t>demais</a:t>
            </a:r>
            <a:r>
              <a:rPr lang="en-US" baseline="0" dirty="0"/>
              <a:t> </a:t>
            </a:r>
            <a:r>
              <a:rPr lang="en-US" baseline="0" dirty="0" err="1"/>
              <a:t>atividades</a:t>
            </a:r>
            <a:r>
              <a:rPr lang="en-US" baseline="0" dirty="0"/>
              <a:t> </a:t>
            </a:r>
            <a:r>
              <a:rPr lang="en-US" baseline="0" dirty="0" err="1"/>
              <a:t>que</a:t>
            </a:r>
            <a:r>
              <a:rPr lang="en-US" baseline="0" dirty="0"/>
              <a:t> </a:t>
            </a:r>
            <a:r>
              <a:rPr lang="en-US" baseline="0" dirty="0" err="1"/>
              <a:t>envolvem</a:t>
            </a:r>
            <a:r>
              <a:rPr lang="en-US" baseline="0" dirty="0"/>
              <a:t> </a:t>
            </a:r>
            <a:r>
              <a:rPr lang="en-US" baseline="0" dirty="0" err="1"/>
              <a:t>números</a:t>
            </a:r>
            <a:r>
              <a:rPr lang="en-US" baseline="0" dirty="0"/>
              <a:t> . </a:t>
            </a:r>
            <a:endParaRPr lang="en-US" dirty="0"/>
          </a:p>
        </p:txBody>
      </p:sp>
      <p:sp>
        <p:nvSpPr>
          <p:cNvPr id="4" name="Slide Number Placeholder 3"/>
          <p:cNvSpPr>
            <a:spLocks noGrp="1"/>
          </p:cNvSpPr>
          <p:nvPr>
            <p:ph type="sldNum" sz="quarter" idx="10"/>
          </p:nvPr>
        </p:nvSpPr>
        <p:spPr/>
        <p:txBody>
          <a:bodyPr/>
          <a:lstStyle/>
          <a:p>
            <a:fld id="{6D552F01-08AC-2845-A8BF-F07006D085E2}" type="slidenum">
              <a:rPr lang="en-US" smtClean="0"/>
              <a:t>5</a:t>
            </a:fld>
            <a:endParaRPr lang="en-US"/>
          </a:p>
        </p:txBody>
      </p:sp>
    </p:spTree>
    <p:extLst>
      <p:ext uri="{BB962C8B-B14F-4D97-AF65-F5344CB8AC3E}">
        <p14:creationId xmlns:p14="http://schemas.microsoft.com/office/powerpoint/2010/main" val="282840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Presente</a:t>
            </a:r>
            <a:r>
              <a:rPr lang="en-US" dirty="0"/>
              <a:t> no</a:t>
            </a:r>
            <a:r>
              <a:rPr lang="en-US" baseline="0" dirty="0"/>
              <a:t> </a:t>
            </a:r>
            <a:r>
              <a:rPr lang="en-US" baseline="0" dirty="0" err="1"/>
              <a:t>cotidiano</a:t>
            </a:r>
            <a:r>
              <a:rPr lang="en-US" baseline="0" dirty="0"/>
              <a:t> a </a:t>
            </a:r>
            <a:r>
              <a:rPr lang="en-US" baseline="0" dirty="0" err="1"/>
              <a:t>aritmética</a:t>
            </a:r>
            <a:r>
              <a:rPr lang="en-US" baseline="0" dirty="0"/>
              <a:t> </a:t>
            </a:r>
            <a:r>
              <a:rPr lang="en-US" baseline="0" dirty="0" err="1"/>
              <a:t>está</a:t>
            </a:r>
            <a:r>
              <a:rPr lang="en-US" baseline="0" dirty="0"/>
              <a:t> </a:t>
            </a:r>
            <a:r>
              <a:rPr lang="en-US" baseline="0" dirty="0" err="1"/>
              <a:t>preente</a:t>
            </a:r>
            <a:r>
              <a:rPr lang="en-US" baseline="0" dirty="0"/>
              <a:t> no </a:t>
            </a:r>
            <a:r>
              <a:rPr lang="en-US" baseline="0" dirty="0" err="1"/>
              <a:t>cotidiano</a:t>
            </a:r>
            <a:r>
              <a:rPr lang="en-US" baseline="0" dirty="0"/>
              <a:t> das </a:t>
            </a:r>
            <a:r>
              <a:rPr lang="en-US" baseline="0" dirty="0" err="1"/>
              <a:t>pessoas</a:t>
            </a:r>
            <a:r>
              <a:rPr lang="en-US" baseline="0" dirty="0"/>
              <a:t> : no </a:t>
            </a:r>
            <a:r>
              <a:rPr lang="en-US" baseline="0" dirty="0" err="1"/>
              <a:t>comércio</a:t>
            </a:r>
            <a:r>
              <a:rPr lang="en-US" baseline="0" dirty="0"/>
              <a:t>. </a:t>
            </a:r>
            <a:r>
              <a:rPr lang="en-US" baseline="0" dirty="0" err="1"/>
              <a:t>Nas</a:t>
            </a:r>
            <a:r>
              <a:rPr lang="en-US" baseline="0" dirty="0"/>
              <a:t> </a:t>
            </a:r>
            <a:r>
              <a:rPr lang="en-US" baseline="0" dirty="0" err="1"/>
              <a:t>finanças</a:t>
            </a:r>
            <a:r>
              <a:rPr lang="en-US" baseline="0" dirty="0"/>
              <a:t> e </a:t>
            </a:r>
            <a:r>
              <a:rPr lang="en-US" baseline="0" dirty="0" err="1"/>
              <a:t>nas</a:t>
            </a:r>
            <a:r>
              <a:rPr lang="en-US" baseline="0" dirty="0"/>
              <a:t> </a:t>
            </a:r>
            <a:r>
              <a:rPr lang="en-US" baseline="0" dirty="0" err="1"/>
              <a:t>demais</a:t>
            </a:r>
            <a:r>
              <a:rPr lang="en-US" baseline="0" dirty="0"/>
              <a:t> </a:t>
            </a:r>
            <a:r>
              <a:rPr lang="en-US" baseline="0" dirty="0" err="1"/>
              <a:t>atividades</a:t>
            </a:r>
            <a:r>
              <a:rPr lang="en-US" baseline="0" dirty="0"/>
              <a:t> </a:t>
            </a:r>
            <a:r>
              <a:rPr lang="en-US" baseline="0" dirty="0" err="1"/>
              <a:t>que</a:t>
            </a:r>
            <a:r>
              <a:rPr lang="en-US" baseline="0" dirty="0"/>
              <a:t> </a:t>
            </a:r>
            <a:r>
              <a:rPr lang="en-US" baseline="0" dirty="0" err="1"/>
              <a:t>envolvem</a:t>
            </a:r>
            <a:r>
              <a:rPr lang="en-US" baseline="0" dirty="0"/>
              <a:t> </a:t>
            </a:r>
            <a:r>
              <a:rPr lang="en-US" baseline="0" dirty="0" err="1"/>
              <a:t>números</a:t>
            </a:r>
            <a:r>
              <a:rPr lang="en-US" baseline="0" dirty="0"/>
              <a:t> . </a:t>
            </a:r>
            <a:endParaRPr lang="en-US" dirty="0"/>
          </a:p>
        </p:txBody>
      </p:sp>
      <p:sp>
        <p:nvSpPr>
          <p:cNvPr id="4" name="Slide Number Placeholder 3"/>
          <p:cNvSpPr>
            <a:spLocks noGrp="1"/>
          </p:cNvSpPr>
          <p:nvPr>
            <p:ph type="sldNum" sz="quarter" idx="10"/>
          </p:nvPr>
        </p:nvSpPr>
        <p:spPr/>
        <p:txBody>
          <a:bodyPr/>
          <a:lstStyle/>
          <a:p>
            <a:fld id="{6D552F01-08AC-2845-A8BF-F07006D085E2}" type="slidenum">
              <a:rPr lang="en-US" smtClean="0"/>
              <a:t>6</a:t>
            </a:fld>
            <a:endParaRPr lang="en-US"/>
          </a:p>
        </p:txBody>
      </p:sp>
    </p:spTree>
    <p:extLst>
      <p:ext uri="{BB962C8B-B14F-4D97-AF65-F5344CB8AC3E}">
        <p14:creationId xmlns:p14="http://schemas.microsoft.com/office/powerpoint/2010/main" val="282840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Presente</a:t>
            </a:r>
            <a:r>
              <a:rPr lang="en-US" dirty="0"/>
              <a:t> no</a:t>
            </a:r>
            <a:r>
              <a:rPr lang="en-US" baseline="0" dirty="0"/>
              <a:t> </a:t>
            </a:r>
            <a:r>
              <a:rPr lang="en-US" baseline="0" dirty="0" err="1"/>
              <a:t>cotidiano</a:t>
            </a:r>
            <a:r>
              <a:rPr lang="en-US" baseline="0" dirty="0"/>
              <a:t> a </a:t>
            </a:r>
            <a:r>
              <a:rPr lang="en-US" baseline="0" dirty="0" err="1"/>
              <a:t>aritmética</a:t>
            </a:r>
            <a:r>
              <a:rPr lang="en-US" baseline="0" dirty="0"/>
              <a:t> </a:t>
            </a:r>
            <a:r>
              <a:rPr lang="en-US" baseline="0" dirty="0" err="1"/>
              <a:t>está</a:t>
            </a:r>
            <a:r>
              <a:rPr lang="en-US" baseline="0" dirty="0"/>
              <a:t> </a:t>
            </a:r>
            <a:r>
              <a:rPr lang="en-US" baseline="0" dirty="0" err="1"/>
              <a:t>preente</a:t>
            </a:r>
            <a:r>
              <a:rPr lang="en-US" baseline="0" dirty="0"/>
              <a:t> no </a:t>
            </a:r>
            <a:r>
              <a:rPr lang="en-US" baseline="0" dirty="0" err="1"/>
              <a:t>cotidiano</a:t>
            </a:r>
            <a:r>
              <a:rPr lang="en-US" baseline="0" dirty="0"/>
              <a:t> das </a:t>
            </a:r>
            <a:r>
              <a:rPr lang="en-US" baseline="0" dirty="0" err="1"/>
              <a:t>pessoas</a:t>
            </a:r>
            <a:r>
              <a:rPr lang="en-US" baseline="0" dirty="0"/>
              <a:t> : no </a:t>
            </a:r>
            <a:r>
              <a:rPr lang="en-US" baseline="0" dirty="0" err="1"/>
              <a:t>comércio</a:t>
            </a:r>
            <a:r>
              <a:rPr lang="en-US" baseline="0" dirty="0"/>
              <a:t>. </a:t>
            </a:r>
            <a:r>
              <a:rPr lang="en-US" baseline="0" dirty="0" err="1"/>
              <a:t>Nas</a:t>
            </a:r>
            <a:r>
              <a:rPr lang="en-US" baseline="0" dirty="0"/>
              <a:t> </a:t>
            </a:r>
            <a:r>
              <a:rPr lang="en-US" baseline="0" dirty="0" err="1"/>
              <a:t>finanças</a:t>
            </a:r>
            <a:r>
              <a:rPr lang="en-US" baseline="0" dirty="0"/>
              <a:t> e </a:t>
            </a:r>
            <a:r>
              <a:rPr lang="en-US" baseline="0" dirty="0" err="1"/>
              <a:t>nas</a:t>
            </a:r>
            <a:r>
              <a:rPr lang="en-US" baseline="0" dirty="0"/>
              <a:t> </a:t>
            </a:r>
            <a:r>
              <a:rPr lang="en-US" baseline="0" dirty="0" err="1"/>
              <a:t>demais</a:t>
            </a:r>
            <a:r>
              <a:rPr lang="en-US" baseline="0" dirty="0"/>
              <a:t> </a:t>
            </a:r>
            <a:r>
              <a:rPr lang="en-US" baseline="0" dirty="0" err="1"/>
              <a:t>atividades</a:t>
            </a:r>
            <a:r>
              <a:rPr lang="en-US" baseline="0" dirty="0"/>
              <a:t> </a:t>
            </a:r>
            <a:r>
              <a:rPr lang="en-US" baseline="0" dirty="0" err="1"/>
              <a:t>que</a:t>
            </a:r>
            <a:r>
              <a:rPr lang="en-US" baseline="0" dirty="0"/>
              <a:t> </a:t>
            </a:r>
            <a:r>
              <a:rPr lang="en-US" baseline="0" dirty="0" err="1"/>
              <a:t>envolvem</a:t>
            </a:r>
            <a:r>
              <a:rPr lang="en-US" baseline="0" dirty="0"/>
              <a:t> </a:t>
            </a:r>
            <a:r>
              <a:rPr lang="en-US" baseline="0" dirty="0" err="1"/>
              <a:t>números</a:t>
            </a:r>
            <a:r>
              <a:rPr lang="en-US" baseline="0" dirty="0"/>
              <a:t> . </a:t>
            </a:r>
            <a:endParaRPr lang="en-US" dirty="0"/>
          </a:p>
        </p:txBody>
      </p:sp>
      <p:sp>
        <p:nvSpPr>
          <p:cNvPr id="4" name="Slide Number Placeholder 3"/>
          <p:cNvSpPr>
            <a:spLocks noGrp="1"/>
          </p:cNvSpPr>
          <p:nvPr>
            <p:ph type="sldNum" sz="quarter" idx="10"/>
          </p:nvPr>
        </p:nvSpPr>
        <p:spPr/>
        <p:txBody>
          <a:bodyPr/>
          <a:lstStyle/>
          <a:p>
            <a:fld id="{6D552F01-08AC-2845-A8BF-F07006D085E2}" type="slidenum">
              <a:rPr lang="en-US" smtClean="0"/>
              <a:t>7</a:t>
            </a:fld>
            <a:endParaRPr lang="en-US"/>
          </a:p>
        </p:txBody>
      </p:sp>
    </p:spTree>
    <p:extLst>
      <p:ext uri="{BB962C8B-B14F-4D97-AF65-F5344CB8AC3E}">
        <p14:creationId xmlns:p14="http://schemas.microsoft.com/office/powerpoint/2010/main" val="2828404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600" y="358925"/>
            <a:ext cx="6489211" cy="2742289"/>
          </a:xfrm>
        </p:spPr>
        <p:txBody>
          <a:bodyPr/>
          <a:lstStyle>
            <a:lvl1pPr>
              <a:lnSpc>
                <a:spcPct val="90000"/>
              </a:lnSpc>
              <a:defRPr sz="6600" kern="100" cap="all" spc="-200" baseline="0">
                <a:solidFill>
                  <a:schemeClr val="bg1"/>
                </a:solidFill>
              </a:defRPr>
            </a:lvl1pPr>
          </a:lstStyle>
          <a:p>
            <a:r>
              <a:rPr lang="en-US" dirty="0"/>
              <a:t>add </a:t>
            </a:r>
            <a:r>
              <a:rPr lang="en-US" dirty="0" err="1"/>
              <a:t>slidedoc</a:t>
            </a:r>
            <a:r>
              <a:rPr lang="en-US" dirty="0"/>
              <a:t> title</a:t>
            </a:r>
          </a:p>
        </p:txBody>
      </p:sp>
      <p:sp>
        <p:nvSpPr>
          <p:cNvPr id="60" name="Text Placeholder 59"/>
          <p:cNvSpPr>
            <a:spLocks noGrp="1"/>
          </p:cNvSpPr>
          <p:nvPr>
            <p:ph type="body" sz="quarter" idx="10"/>
          </p:nvPr>
        </p:nvSpPr>
        <p:spPr>
          <a:xfrm>
            <a:off x="609601" y="3496727"/>
            <a:ext cx="1996017" cy="2512484"/>
          </a:xfrm>
        </p:spPr>
        <p:txBody>
          <a:bodyPr anchor="b"/>
          <a:lstStyle>
            <a:lvl1pPr>
              <a:lnSpc>
                <a:spcPct val="100000"/>
              </a:lnSpc>
              <a:defRPr sz="1300">
                <a:solidFill>
                  <a:schemeClr val="tx2"/>
                </a:solidFill>
              </a:defRPr>
            </a:lvl1pPr>
            <a:lvl2pPr>
              <a:defRPr b="1"/>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2" name="Straight Connector 61"/>
          <p:cNvCxnSpPr/>
          <p:nvPr/>
        </p:nvCxnSpPr>
        <p:spPr>
          <a:xfrm>
            <a:off x="609600" y="6178550"/>
            <a:ext cx="199626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7345793" y="5181599"/>
            <a:ext cx="1996017"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sp>
        <p:nvSpPr>
          <p:cNvPr id="64" name="Text Placeholder 59"/>
          <p:cNvSpPr>
            <a:spLocks noGrp="1"/>
          </p:cNvSpPr>
          <p:nvPr>
            <p:ph type="body" sz="quarter" idx="12"/>
          </p:nvPr>
        </p:nvSpPr>
        <p:spPr>
          <a:xfrm>
            <a:off x="9586384" y="5181599"/>
            <a:ext cx="1996017"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spTree>
    <p:extLst>
      <p:ext uri="{BB962C8B-B14F-4D97-AF65-F5344CB8AC3E}">
        <p14:creationId xmlns:p14="http://schemas.microsoft.com/office/powerpoint/2010/main" val="330471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hapter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3848101"/>
            <a:ext cx="5638800" cy="1695849"/>
          </a:xfrm>
        </p:spPr>
        <p:txBody>
          <a:bodyPr>
            <a:spAutoFit/>
          </a:bodyPr>
          <a:lstStyle>
            <a:lvl1pPr>
              <a:defRPr sz="5800" kern="100" spc="-2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0947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4" name="Group 3"/>
          <p:cNvGrpSpPr/>
          <p:nvPr/>
        </p:nvGrpSpPr>
        <p:grpSpPr>
          <a:xfrm>
            <a:off x="0" y="0"/>
            <a:ext cx="12192000" cy="6858000"/>
            <a:chOff x="0" y="0"/>
            <a:chExt cx="9144000" cy="6858000"/>
          </a:xfrm>
        </p:grpSpPr>
        <p:cxnSp>
          <p:nvCxnSpPr>
            <p:cNvPr id="49" name="Straight Connector 48"/>
            <p:cNvCxnSpPr/>
            <p:nvPr userDrawn="1"/>
          </p:nvCxnSpPr>
          <p:spPr>
            <a:xfrm>
              <a:off x="4572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86868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11372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130062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195439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14305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79682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990753"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363925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382907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4787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67033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532410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551276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653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635519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00896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719761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785139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80400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0" y="4572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0" y="6858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0" y="61785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0" y="64071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flipH="1">
              <a:off x="0" y="34290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5623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a:xfrm>
            <a:off x="609600" y="6356352"/>
            <a:ext cx="2844800" cy="365125"/>
          </a:xfrm>
          <a:prstGeom prst="rect">
            <a:avLst/>
          </a:prstGeom>
        </p:spPr>
        <p:txBody>
          <a:bodyPr/>
          <a:lstStyle/>
          <a:p>
            <a:fld id="{425404F2-BE9A-4460-8815-8F645183555F}" type="datetimeFigureOut">
              <a:rPr lang="en-US" smtClean="0"/>
              <a:pPr/>
              <a:t>8/3/2024</a:t>
            </a:fld>
            <a:endParaRPr lang="en-US" dirty="0"/>
          </a:p>
        </p:txBody>
      </p:sp>
      <p:sp>
        <p:nvSpPr>
          <p:cNvPr id="4" name="Footer Placeholder 3"/>
          <p:cNvSpPr>
            <a:spLocks noGrp="1"/>
          </p:cNvSpPr>
          <p:nvPr>
            <p:ph type="ftr" sz="quarter" idx="11"/>
          </p:nvPr>
        </p:nvSpPr>
        <p:spPr>
          <a:xfrm>
            <a:off x="4165601" y="6356352"/>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1" y="6356352"/>
            <a:ext cx="2844800" cy="365125"/>
          </a:xfrm>
          <a:prstGeom prst="rect">
            <a:avLst/>
          </a:prstGeom>
        </p:spPr>
        <p:txBody>
          <a:bodyPr/>
          <a:lstStyle/>
          <a:p>
            <a:fld id="{96E69268-9C8B-4EBF-A9EE-DC5DC2D48DC3}" type="slidenum">
              <a:rPr lang="en-US" smtClean="0"/>
              <a:pPr/>
              <a:t>‹nº›</a:t>
            </a:fld>
            <a:endParaRPr lang="en-US" dirty="0"/>
          </a:p>
        </p:txBody>
      </p:sp>
    </p:spTree>
    <p:extLst>
      <p:ext uri="{BB962C8B-B14F-4D97-AF65-F5344CB8AC3E}">
        <p14:creationId xmlns:p14="http://schemas.microsoft.com/office/powerpoint/2010/main" val="3042110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4242736" cy="1228028"/>
          </a:xfrm>
        </p:spPr>
        <p:txBody>
          <a:bodyPr/>
          <a:lstStyle/>
          <a:p>
            <a:r>
              <a:rPr lang="en-US"/>
              <a:t>Click to edit Master title style</a:t>
            </a:r>
          </a:p>
        </p:txBody>
      </p:sp>
      <p:sp>
        <p:nvSpPr>
          <p:cNvPr id="34" name="Text Placeholder 33"/>
          <p:cNvSpPr>
            <a:spLocks noGrp="1"/>
          </p:cNvSpPr>
          <p:nvPr>
            <p:ph type="body" sz="quarter" idx="10" hasCustomPrompt="1"/>
          </p:nvPr>
        </p:nvSpPr>
        <p:spPr>
          <a:xfrm>
            <a:off x="609601" y="2319871"/>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37" name="Text Placeholder 36"/>
          <p:cNvSpPr>
            <a:spLocks noGrp="1"/>
          </p:cNvSpPr>
          <p:nvPr>
            <p:ph type="body" sz="quarter" idx="11"/>
          </p:nvPr>
        </p:nvSpPr>
        <p:spPr>
          <a:xfrm>
            <a:off x="5105400" y="685800"/>
            <a:ext cx="6477000" cy="122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33"/>
          <p:cNvSpPr>
            <a:spLocks noGrp="1"/>
          </p:cNvSpPr>
          <p:nvPr>
            <p:ph type="body" sz="quarter" idx="12" hasCustomPrompt="1"/>
          </p:nvPr>
        </p:nvSpPr>
        <p:spPr>
          <a:xfrm>
            <a:off x="2853797" y="2319871"/>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0" name="Text Placeholder 33"/>
          <p:cNvSpPr>
            <a:spLocks noGrp="1"/>
          </p:cNvSpPr>
          <p:nvPr>
            <p:ph type="body" sz="quarter" idx="13" hasCustomPrompt="1"/>
          </p:nvPr>
        </p:nvSpPr>
        <p:spPr>
          <a:xfrm>
            <a:off x="5097993" y="2319871"/>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2" name="Text Placeholder 33"/>
          <p:cNvSpPr>
            <a:spLocks noGrp="1"/>
          </p:cNvSpPr>
          <p:nvPr>
            <p:ph type="body" sz="quarter" idx="14" hasCustomPrompt="1"/>
          </p:nvPr>
        </p:nvSpPr>
        <p:spPr>
          <a:xfrm>
            <a:off x="7342189" y="2319871"/>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4" name="Text Placeholder 33"/>
          <p:cNvSpPr>
            <a:spLocks noGrp="1"/>
          </p:cNvSpPr>
          <p:nvPr>
            <p:ph type="body" sz="quarter" idx="15" hasCustomPrompt="1"/>
          </p:nvPr>
        </p:nvSpPr>
        <p:spPr>
          <a:xfrm>
            <a:off x="9586384" y="2319871"/>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25" name="Text Placeholder 33"/>
          <p:cNvSpPr>
            <a:spLocks noGrp="1"/>
          </p:cNvSpPr>
          <p:nvPr>
            <p:ph type="body" sz="quarter" idx="21" hasCustomPrompt="1"/>
          </p:nvPr>
        </p:nvSpPr>
        <p:spPr>
          <a:xfrm>
            <a:off x="609601" y="2228136"/>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6" name="Text Placeholder 33"/>
          <p:cNvSpPr>
            <a:spLocks noGrp="1"/>
          </p:cNvSpPr>
          <p:nvPr>
            <p:ph type="body" sz="quarter" idx="22" hasCustomPrompt="1"/>
          </p:nvPr>
        </p:nvSpPr>
        <p:spPr>
          <a:xfrm>
            <a:off x="2853797" y="2228136"/>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7" name="Text Placeholder 33"/>
          <p:cNvSpPr>
            <a:spLocks noGrp="1"/>
          </p:cNvSpPr>
          <p:nvPr>
            <p:ph type="body" sz="quarter" idx="23" hasCustomPrompt="1"/>
          </p:nvPr>
        </p:nvSpPr>
        <p:spPr>
          <a:xfrm>
            <a:off x="5097993" y="2228136"/>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8" name="Text Placeholder 33"/>
          <p:cNvSpPr>
            <a:spLocks noGrp="1"/>
          </p:cNvSpPr>
          <p:nvPr>
            <p:ph type="body" sz="quarter" idx="24" hasCustomPrompt="1"/>
          </p:nvPr>
        </p:nvSpPr>
        <p:spPr>
          <a:xfrm>
            <a:off x="7342189" y="2228136"/>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9" name="Text Placeholder 33"/>
          <p:cNvSpPr>
            <a:spLocks noGrp="1"/>
          </p:cNvSpPr>
          <p:nvPr>
            <p:ph type="body" sz="quarter" idx="25" hasCustomPrompt="1"/>
          </p:nvPr>
        </p:nvSpPr>
        <p:spPr>
          <a:xfrm>
            <a:off x="9586384" y="2228136"/>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1" name="Text Placeholder 33"/>
          <p:cNvSpPr>
            <a:spLocks noGrp="1"/>
          </p:cNvSpPr>
          <p:nvPr>
            <p:ph type="body" sz="quarter" idx="31" hasCustomPrompt="1"/>
          </p:nvPr>
        </p:nvSpPr>
        <p:spPr>
          <a:xfrm>
            <a:off x="609601" y="4428070"/>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2" name="Text Placeholder 33"/>
          <p:cNvSpPr>
            <a:spLocks noGrp="1"/>
          </p:cNvSpPr>
          <p:nvPr>
            <p:ph type="body" sz="quarter" idx="32" hasCustomPrompt="1"/>
          </p:nvPr>
        </p:nvSpPr>
        <p:spPr>
          <a:xfrm>
            <a:off x="2853797" y="4428070"/>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3" name="Text Placeholder 33"/>
          <p:cNvSpPr>
            <a:spLocks noGrp="1"/>
          </p:cNvSpPr>
          <p:nvPr>
            <p:ph type="body" sz="quarter" idx="33" hasCustomPrompt="1"/>
          </p:nvPr>
        </p:nvSpPr>
        <p:spPr>
          <a:xfrm>
            <a:off x="5097993" y="4428070"/>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4" name="Text Placeholder 33"/>
          <p:cNvSpPr>
            <a:spLocks noGrp="1"/>
          </p:cNvSpPr>
          <p:nvPr>
            <p:ph type="body" sz="quarter" idx="34" hasCustomPrompt="1"/>
          </p:nvPr>
        </p:nvSpPr>
        <p:spPr>
          <a:xfrm>
            <a:off x="7342189" y="4428070"/>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5" name="Text Placeholder 33"/>
          <p:cNvSpPr>
            <a:spLocks noGrp="1"/>
          </p:cNvSpPr>
          <p:nvPr>
            <p:ph type="body" sz="quarter" idx="35" hasCustomPrompt="1"/>
          </p:nvPr>
        </p:nvSpPr>
        <p:spPr>
          <a:xfrm>
            <a:off x="9586384" y="4428070"/>
            <a:ext cx="1996017"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6" name="Text Placeholder 33"/>
          <p:cNvSpPr>
            <a:spLocks noGrp="1"/>
          </p:cNvSpPr>
          <p:nvPr>
            <p:ph type="body" sz="quarter" idx="36" hasCustomPrompt="1"/>
          </p:nvPr>
        </p:nvSpPr>
        <p:spPr>
          <a:xfrm>
            <a:off x="609601" y="4336335"/>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7" name="Text Placeholder 33"/>
          <p:cNvSpPr>
            <a:spLocks noGrp="1"/>
          </p:cNvSpPr>
          <p:nvPr>
            <p:ph type="body" sz="quarter" idx="37" hasCustomPrompt="1"/>
          </p:nvPr>
        </p:nvSpPr>
        <p:spPr>
          <a:xfrm>
            <a:off x="2853797" y="4336335"/>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8" name="Text Placeholder 33"/>
          <p:cNvSpPr>
            <a:spLocks noGrp="1"/>
          </p:cNvSpPr>
          <p:nvPr>
            <p:ph type="body" sz="quarter" idx="38" hasCustomPrompt="1"/>
          </p:nvPr>
        </p:nvSpPr>
        <p:spPr>
          <a:xfrm>
            <a:off x="5097993" y="4336335"/>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9" name="Text Placeholder 33"/>
          <p:cNvSpPr>
            <a:spLocks noGrp="1"/>
          </p:cNvSpPr>
          <p:nvPr>
            <p:ph type="body" sz="quarter" idx="39" hasCustomPrompt="1"/>
          </p:nvPr>
        </p:nvSpPr>
        <p:spPr>
          <a:xfrm>
            <a:off x="7342189" y="4336335"/>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80" name="Text Placeholder 33"/>
          <p:cNvSpPr>
            <a:spLocks noGrp="1"/>
          </p:cNvSpPr>
          <p:nvPr>
            <p:ph type="body" sz="quarter" idx="40" hasCustomPrompt="1"/>
          </p:nvPr>
        </p:nvSpPr>
        <p:spPr>
          <a:xfrm>
            <a:off x="9586384" y="4336335"/>
            <a:ext cx="1996017"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Tree>
    <p:extLst>
      <p:ext uri="{BB962C8B-B14F-4D97-AF65-F5344CB8AC3E}">
        <p14:creationId xmlns:p14="http://schemas.microsoft.com/office/powerpoint/2010/main" val="3472352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0" hasCustomPrompt="1"/>
          </p:nvPr>
        </p:nvSpPr>
        <p:spPr>
          <a:xfrm>
            <a:off x="1735017" y="6407150"/>
            <a:ext cx="8985049"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ext uri="{BB962C8B-B14F-4D97-AF65-F5344CB8AC3E}">
        <p14:creationId xmlns:p14="http://schemas.microsoft.com/office/powerpoint/2010/main" val="1235978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 +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3"/>
          </p:nvPr>
        </p:nvSpPr>
        <p:spPr>
          <a:xfrm>
            <a:off x="1735017" y="3429000"/>
            <a:ext cx="3095673"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0" hasCustomPrompt="1"/>
          </p:nvPr>
        </p:nvSpPr>
        <p:spPr>
          <a:xfrm>
            <a:off x="1735017" y="6407150"/>
            <a:ext cx="8985049"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ext uri="{BB962C8B-B14F-4D97-AF65-F5344CB8AC3E}">
        <p14:creationId xmlns:p14="http://schemas.microsoft.com/office/powerpoint/2010/main" val="1272750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03448" y="3429000"/>
            <a:ext cx="6478953"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sz="quarter" idx="10" hasCustomPrompt="1"/>
          </p:nvPr>
        </p:nvSpPr>
        <p:spPr>
          <a:xfrm>
            <a:off x="1735017" y="6407150"/>
            <a:ext cx="8985049"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ext uri="{BB962C8B-B14F-4D97-AF65-F5344CB8AC3E}">
        <p14:creationId xmlns:p14="http://schemas.microsoft.com/office/powerpoint/2010/main" val="3442374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103448" y="685800"/>
            <a:ext cx="3095673" cy="549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2"/>
          <p:cNvSpPr>
            <a:spLocks noGrp="1"/>
          </p:cNvSpPr>
          <p:nvPr>
            <p:ph idx="10"/>
          </p:nvPr>
        </p:nvSpPr>
        <p:spPr>
          <a:xfrm>
            <a:off x="8471877" y="685800"/>
            <a:ext cx="3110523" cy="549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sz="quarter" idx="11" hasCustomPrompt="1"/>
          </p:nvPr>
        </p:nvSpPr>
        <p:spPr>
          <a:xfrm>
            <a:off x="1735017" y="6407150"/>
            <a:ext cx="8985049"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ext uri="{BB962C8B-B14F-4D97-AF65-F5344CB8AC3E}">
        <p14:creationId xmlns:p14="http://schemas.microsoft.com/office/powerpoint/2010/main" val="2034030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2"/>
          <p:cNvSpPr>
            <a:spLocks noGrp="1"/>
          </p:cNvSpPr>
          <p:nvPr>
            <p:ph idx="1"/>
          </p:nvPr>
        </p:nvSpPr>
        <p:spPr>
          <a:xfrm>
            <a:off x="5103448" y="3429000"/>
            <a:ext cx="3095673"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8471877" y="3429000"/>
            <a:ext cx="3110523"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sz="quarter" idx="11" hasCustomPrompt="1"/>
          </p:nvPr>
        </p:nvSpPr>
        <p:spPr>
          <a:xfrm>
            <a:off x="1735017" y="6407150"/>
            <a:ext cx="8985049"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ext uri="{BB962C8B-B14F-4D97-AF65-F5344CB8AC3E}">
        <p14:creationId xmlns:p14="http://schemas.microsoft.com/office/powerpoint/2010/main" val="742157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5103448" y="3429000"/>
            <a:ext cx="3095673"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0"/>
          </p:nvPr>
        </p:nvSpPr>
        <p:spPr>
          <a:xfrm>
            <a:off x="8471877" y="3429000"/>
            <a:ext cx="3110523"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1"/>
          </p:nvPr>
        </p:nvSpPr>
        <p:spPr>
          <a:xfrm>
            <a:off x="1735017" y="3429000"/>
            <a:ext cx="3095673"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type="body" sz="quarter" idx="12" hasCustomPrompt="1"/>
          </p:nvPr>
        </p:nvSpPr>
        <p:spPr>
          <a:xfrm>
            <a:off x="1735017" y="6407150"/>
            <a:ext cx="8985049"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ext uri="{BB962C8B-B14F-4D97-AF65-F5344CB8AC3E}">
        <p14:creationId xmlns:p14="http://schemas.microsoft.com/office/powerpoint/2010/main" val="702213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609601" y="6407150"/>
            <a:ext cx="10110465"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ext uri="{BB962C8B-B14F-4D97-AF65-F5344CB8AC3E}">
        <p14:creationId xmlns:p14="http://schemas.microsoft.com/office/powerpoint/2010/main" val="4241019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685800"/>
            <a:ext cx="4242736" cy="1228028"/>
          </a:xfrm>
          <a:prstGeom prst="rect">
            <a:avLst/>
          </a:prstGeom>
        </p:spPr>
        <p:txBody>
          <a:bodyPr vert="horz" wrap="square" lIns="0" tIns="0" rIns="0" bIns="0" rtlCol="0" anchor="t">
            <a:noAutofit/>
          </a:bodyPr>
          <a:lstStyle/>
          <a:p>
            <a:r>
              <a:rPr lang="en-US" dirty="0"/>
              <a:t>All Click To Edit Master Title </a:t>
            </a:r>
            <a:br>
              <a:rPr lang="en-US" dirty="0"/>
            </a:br>
            <a:r>
              <a:rPr lang="en-US" dirty="0"/>
              <a:t>Style</a:t>
            </a:r>
          </a:p>
        </p:txBody>
      </p:sp>
      <p:sp>
        <p:nvSpPr>
          <p:cNvPr id="3" name="Text Placeholder 2"/>
          <p:cNvSpPr>
            <a:spLocks noGrp="1"/>
          </p:cNvSpPr>
          <p:nvPr>
            <p:ph type="body" idx="1"/>
          </p:nvPr>
        </p:nvSpPr>
        <p:spPr>
          <a:xfrm>
            <a:off x="5105437" y="685800"/>
            <a:ext cx="6476963" cy="549275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More</a:t>
            </a:r>
          </a:p>
          <a:p>
            <a:pPr lvl="8"/>
            <a:r>
              <a:rPr lang="en-US" dirty="0"/>
              <a:t>More</a:t>
            </a:r>
          </a:p>
        </p:txBody>
      </p:sp>
      <p:cxnSp>
        <p:nvCxnSpPr>
          <p:cNvPr id="69" name="Straight Connector 68"/>
          <p:cNvCxnSpPr/>
          <p:nvPr/>
        </p:nvCxnSpPr>
        <p:spPr>
          <a:xfrm>
            <a:off x="609600" y="460057"/>
            <a:ext cx="4242736" cy="0"/>
          </a:xfrm>
          <a:prstGeom prst="line">
            <a:avLst/>
          </a:prstGeom>
          <a:ln w="12700">
            <a:solidFill>
              <a:schemeClr val="tx2"/>
            </a:solidFill>
            <a:beve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105437" y="460057"/>
            <a:ext cx="6476963" cy="0"/>
          </a:xfrm>
          <a:prstGeom prst="line">
            <a:avLst/>
          </a:prstGeom>
          <a:ln w="12700">
            <a:solidFill>
              <a:schemeClr val="tx2"/>
            </a:solidFill>
            <a:beve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1415688" y="6397716"/>
            <a:ext cx="166712" cy="123111"/>
          </a:xfrm>
          <a:prstGeom prst="rect">
            <a:avLst/>
          </a:prstGeom>
          <a:noFill/>
        </p:spPr>
        <p:txBody>
          <a:bodyPr wrap="none" lIns="0" tIns="0" rIns="0" bIns="0" rtlCol="0">
            <a:spAutoFit/>
          </a:bodyPr>
          <a:lstStyle/>
          <a:p>
            <a:pPr algn="r"/>
            <a:fld id="{2385CB4A-7E96-44CA-B116-B71B544B697D}" type="slidenum">
              <a:rPr lang="en-US" sz="800" smtClean="0">
                <a:solidFill>
                  <a:schemeClr val="bg2"/>
                </a:solidFill>
              </a:rPr>
              <a:pPr algn="r"/>
              <a:t>‹nº›</a:t>
            </a:fld>
            <a:endParaRPr lang="en-US" sz="800" dirty="0">
              <a:solidFill>
                <a:schemeClr val="bg2"/>
              </a:solidFill>
            </a:endParaRPr>
          </a:p>
        </p:txBody>
      </p:sp>
      <p:sp>
        <p:nvSpPr>
          <p:cNvPr id="117" name="TextBox 116"/>
          <p:cNvSpPr txBox="1"/>
          <p:nvPr/>
        </p:nvSpPr>
        <p:spPr>
          <a:xfrm>
            <a:off x="11117201" y="6397716"/>
            <a:ext cx="24045" cy="123111"/>
          </a:xfrm>
          <a:prstGeom prst="rect">
            <a:avLst/>
          </a:prstGeom>
          <a:noFill/>
        </p:spPr>
        <p:txBody>
          <a:bodyPr wrap="none" lIns="0" tIns="0" rIns="0" bIns="0" rtlCol="0">
            <a:spAutoFit/>
          </a:bodyPr>
          <a:lstStyle/>
          <a:p>
            <a:pPr algn="r"/>
            <a:r>
              <a:rPr lang="en-US" sz="800" dirty="0">
                <a:solidFill>
                  <a:schemeClr val="bg2"/>
                </a:solidFill>
              </a:rPr>
              <a:t>|</a:t>
            </a:r>
          </a:p>
        </p:txBody>
      </p:sp>
    </p:spTree>
    <p:extLst>
      <p:ext uri="{BB962C8B-B14F-4D97-AF65-F5344CB8AC3E}">
        <p14:creationId xmlns:p14="http://schemas.microsoft.com/office/powerpoint/2010/main" val="2638242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02" r:id="rId12"/>
  </p:sldLayoutIdLst>
  <p:txStyles>
    <p:titleStyle>
      <a:lvl1pPr algn="l" defTabSz="914400" rtl="0" eaLnBrk="1" latinLnBrk="0" hangingPunct="1">
        <a:lnSpc>
          <a:spcPct val="95000"/>
        </a:lnSpc>
        <a:spcBef>
          <a:spcPct val="0"/>
        </a:spcBef>
        <a:buNone/>
        <a:defRPr sz="2800" b="1" kern="1200" spc="-150">
          <a:solidFill>
            <a:schemeClr val="tx2"/>
          </a:solidFill>
          <a:latin typeface="+mj-lt"/>
          <a:ea typeface="+mj-ea"/>
          <a:cs typeface="+mj-cs"/>
        </a:defRPr>
      </a:lvl1pPr>
    </p:titleStyle>
    <p:body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500" b="0" i="1" kern="1200">
          <a:solidFill>
            <a:schemeClr val="accent1"/>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Char char="​"/>
        <a:defRPr sz="1100"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Char char="​"/>
        <a:defRPr sz="1100" kern="1200">
          <a:solidFill>
            <a:schemeClr val="tx2"/>
          </a:solidFill>
          <a:latin typeface="Microsoft New Tai Lue" panose="020B0502040204020203" pitchFamily="34" charset="0"/>
          <a:ea typeface="+mn-ea"/>
          <a:cs typeface="Microsoft New Tai Lue" panose="020B0502040204020203" pitchFamily="34" charset="0"/>
        </a:defRPr>
      </a:lvl4pPr>
      <a:lvl5pPr marL="171450" indent="-171450" algn="l" defTabSz="914400" rtl="0" eaLnBrk="1" latinLnBrk="0" hangingPunct="1">
        <a:lnSpc>
          <a:spcPct val="95000"/>
        </a:lnSpc>
        <a:spcBef>
          <a:spcPts val="0"/>
        </a:spcBef>
        <a:spcAft>
          <a:spcPts val="600"/>
        </a:spcAft>
        <a:buFont typeface="Arial" panose="020B0604020202020204" pitchFamily="34" charset="0"/>
        <a:buChar char="•"/>
        <a:defRPr sz="1100" kern="1200">
          <a:solidFill>
            <a:schemeClr val="tx2"/>
          </a:solidFill>
          <a:latin typeface="Microsoft New Tai Lue" panose="020B0502040204020203" pitchFamily="34" charset="0"/>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hemeOverride" Target="../theme/themeOverride2.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hemeOverride" Target="../theme/themeOverride3.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hemeOverride" Target="../theme/themeOverride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hemeOverride" Target="../theme/themeOverr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hemeOverride" Target="../theme/themeOverride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hemeOverride" Target="../theme/themeOverride9.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hemeOverride" Target="../theme/themeOverride10.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6.xml"/><Relationship Id="rId1" Type="http://schemas.openxmlformats.org/officeDocument/2006/relationships/themeOverride" Target="../theme/themeOverride1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hemeOverride" Target="../theme/themeOverride12.xml"/><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6.xml"/><Relationship Id="rId1" Type="http://schemas.openxmlformats.org/officeDocument/2006/relationships/themeOverride" Target="../theme/themeOverr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hemeOverride" Target="../theme/themeOverride1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hemeOverride" Target="../theme/themeOverride1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themeOverride" Target="../theme/themeOverride1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hemeOverride" Target="../theme/themeOverride1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themeOverride" Target="../theme/themeOverr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hemeOverride" Target="../theme/themeOverride19.xml"/><Relationship Id="rId5"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hemeOverride" Target="../theme/themeOverride20.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hemeOverride" Target="../theme/themeOverride2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lancetcountdown.org/2023-report/" TargetMode="External"/><Relationship Id="rId2" Type="http://schemas.openxmlformats.org/officeDocument/2006/relationships/slideLayout" Target="../slideLayouts/slideLayout6.xml"/><Relationship Id="rId1" Type="http://schemas.openxmlformats.org/officeDocument/2006/relationships/themeOverride" Target="../theme/themeOverride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609599" y="3437438"/>
            <a:ext cx="8576603" cy="1764298"/>
          </a:xfrm>
          <a:noFill/>
        </p:spPr>
        <p:txBody>
          <a:bodyPr/>
          <a:lstStyle/>
          <a:p>
            <a:r>
              <a:rPr lang="pt-BR" sz="6000" cap="none" dirty="0">
                <a:latin typeface="Candara" panose="020E0502030303020204" pitchFamily="34" charset="0"/>
              </a:rPr>
              <a:t>Variáveis de desigualdade </a:t>
            </a:r>
            <a:r>
              <a:rPr lang="pt-BR" sz="4400" b="0" cap="none" dirty="0">
                <a:latin typeface="Candara" panose="020E0502030303020204" pitchFamily="34" charset="0"/>
              </a:rPr>
              <a:t>(sexo, raça/cor, região, etc.)</a:t>
            </a:r>
            <a:endParaRPr lang="pt-BR" sz="4400" b="0" cap="none" dirty="0">
              <a:latin typeface="Candara" panose="020E0502030303020204" pitchFamily="34" charset="0"/>
              <a:ea typeface="Cambria Math" panose="02040503050406030204" pitchFamily="18" charset="0"/>
            </a:endParaRPr>
          </a:p>
        </p:txBody>
      </p:sp>
      <p:sp>
        <p:nvSpPr>
          <p:cNvPr id="6" name="Text Placeholder 5"/>
          <p:cNvSpPr>
            <a:spLocks noGrp="1"/>
          </p:cNvSpPr>
          <p:nvPr>
            <p:ph type="body" sz="quarter" idx="12"/>
          </p:nvPr>
        </p:nvSpPr>
        <p:spPr>
          <a:xfrm>
            <a:off x="8509076" y="5181598"/>
            <a:ext cx="3013167" cy="1022351"/>
          </a:xfrm>
        </p:spPr>
        <p:txBody>
          <a:bodyPr/>
          <a:lstStyle/>
          <a:p>
            <a:pPr>
              <a:spcBef>
                <a:spcPts val="0"/>
              </a:spcBef>
              <a:spcAft>
                <a:spcPts val="0"/>
              </a:spcAft>
            </a:pPr>
            <a:r>
              <a:rPr lang="pt-BR" sz="1600" dirty="0">
                <a:solidFill>
                  <a:srgbClr val="FFFFFF"/>
                </a:solidFill>
                <a:latin typeface="+mj-lt"/>
                <a:ea typeface="+mj-ea"/>
                <a:cs typeface="+mj-cs"/>
                <a:sym typeface="Corbel"/>
              </a:rPr>
              <a:t>Silvânia</a:t>
            </a:r>
            <a:r>
              <a:rPr lang="pt-BR" sz="1600" dirty="0">
                <a:latin typeface="helvetica" panose="020B0604020202020204" pitchFamily="34" charset="0"/>
                <a:cs typeface="helvetica" panose="020B0604020202020204" pitchFamily="34" charset="0"/>
              </a:rPr>
              <a:t> Caribé </a:t>
            </a:r>
          </a:p>
        </p:txBody>
      </p:sp>
      <p:sp>
        <p:nvSpPr>
          <p:cNvPr id="4" name="Retângulo 3"/>
          <p:cNvSpPr/>
          <p:nvPr/>
        </p:nvSpPr>
        <p:spPr>
          <a:xfrm>
            <a:off x="609600" y="2133977"/>
            <a:ext cx="8576603" cy="1231106"/>
          </a:xfrm>
          <a:prstGeom prst="rect">
            <a:avLst/>
          </a:prstGeom>
        </p:spPr>
        <p:txBody>
          <a:bodyPr wrap="square">
            <a:spAutoFit/>
          </a:bodyPr>
          <a:lstStyle/>
          <a:p>
            <a:pPr lvl="0">
              <a:defRPr/>
            </a:pPr>
            <a:r>
              <a:rPr lang="pt-BR" b="1" dirty="0">
                <a:solidFill>
                  <a:prstClr val="white"/>
                </a:solidFill>
                <a:latin typeface="Candara" panose="020E0502030303020204" pitchFamily="34" charset="0"/>
              </a:rPr>
              <a:t>Curso</a:t>
            </a:r>
          </a:p>
          <a:p>
            <a:pPr lvl="0">
              <a:defRPr/>
            </a:pPr>
            <a:r>
              <a:rPr lang="pt-BR" sz="2800" b="1" dirty="0">
                <a:solidFill>
                  <a:prstClr val="white"/>
                </a:solidFill>
                <a:latin typeface="Candara" panose="020E0502030303020204" pitchFamily="34" charset="0"/>
              </a:rPr>
              <a:t>Análise de Dados de Saúde e Clima: Estatísticas para Políticas Públicas</a:t>
            </a:r>
            <a:endParaRPr kumimoji="0" lang="pt-BR" sz="2800" b="1" i="0" u="none" strike="noStrike" kern="1200" cap="none" spc="0" normalizeH="0" baseline="0" noProof="0" dirty="0">
              <a:ln>
                <a:noFill/>
              </a:ln>
              <a:solidFill>
                <a:prstClr val="white"/>
              </a:solidFill>
              <a:effectLst/>
              <a:uLnTx/>
              <a:uFillTx/>
              <a:latin typeface="Candara" panose="020E0502030303020204" pitchFamily="34" charset="0"/>
            </a:endParaRPr>
          </a:p>
        </p:txBody>
      </p:sp>
      <p:sp>
        <p:nvSpPr>
          <p:cNvPr id="26" name="Freeform 6"/>
          <p:cNvSpPr>
            <a:spLocks noChangeAspect="1"/>
          </p:cNvSpPr>
          <p:nvPr/>
        </p:nvSpPr>
        <p:spPr>
          <a:xfrm>
            <a:off x="609601" y="321712"/>
            <a:ext cx="1159041" cy="1109118"/>
          </a:xfrm>
          <a:custGeom>
            <a:avLst/>
            <a:gdLst/>
            <a:ahLst/>
            <a:cxnLst/>
            <a:rect l="l" t="t" r="r" b="b"/>
            <a:pathLst>
              <a:path w="1174229" h="1123652">
                <a:moveTo>
                  <a:pt x="0" y="0"/>
                </a:moveTo>
                <a:lnTo>
                  <a:pt x="1174229" y="0"/>
                </a:lnTo>
                <a:lnTo>
                  <a:pt x="1174229" y="1123652"/>
                </a:lnTo>
                <a:lnTo>
                  <a:pt x="0" y="1123652"/>
                </a:lnTo>
                <a:lnTo>
                  <a:pt x="0" y="0"/>
                </a:lnTo>
                <a:close/>
              </a:path>
            </a:pathLst>
          </a:custGeom>
          <a:blipFill>
            <a:blip r:embed="rId3"/>
            <a:stretch>
              <a:fillRect/>
            </a:stretch>
          </a:blipFill>
        </p:spPr>
        <p:txBody>
          <a:bodyPr/>
          <a:lstStyle/>
          <a:p>
            <a:endParaRPr lang="pt-BR"/>
          </a:p>
        </p:txBody>
      </p:sp>
      <p:pic>
        <p:nvPicPr>
          <p:cNvPr id="27" name="Imagem 26"/>
          <p:cNvPicPr>
            <a:picLocks noChangeAspect="1"/>
          </p:cNvPicPr>
          <p:nvPr/>
        </p:nvPicPr>
        <p:blipFill>
          <a:blip r:embed="rId4"/>
          <a:stretch>
            <a:fillRect/>
          </a:stretch>
        </p:blipFill>
        <p:spPr>
          <a:xfrm>
            <a:off x="4788568" y="442726"/>
            <a:ext cx="7050447" cy="867091"/>
          </a:xfrm>
          <a:prstGeom prst="rect">
            <a:avLst/>
          </a:prstGeom>
        </p:spPr>
      </p:pic>
      <p:sp>
        <p:nvSpPr>
          <p:cNvPr id="2" name="Retângulo 27">
            <a:extLst>
              <a:ext uri="{FF2B5EF4-FFF2-40B4-BE49-F238E27FC236}">
                <a16:creationId xmlns:a16="http://schemas.microsoft.com/office/drawing/2014/main" id="{57F9DD99-46C7-03A4-2202-873C254A7E8B}"/>
              </a:ext>
            </a:extLst>
          </p:cNvPr>
          <p:cNvSpPr txBox="1"/>
          <p:nvPr/>
        </p:nvSpPr>
        <p:spPr>
          <a:xfrm>
            <a:off x="655318" y="5274092"/>
            <a:ext cx="7632857" cy="303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ts val="1600"/>
              </a:lnSpc>
              <a:defRPr>
                <a:solidFill>
                  <a:srgbClr val="FFFFFF"/>
                </a:solidFill>
                <a:latin typeface="Montserrat Bold"/>
                <a:ea typeface="Montserrat Bold"/>
                <a:cs typeface="Montserrat Bold"/>
                <a:sym typeface="Montserrat Bold"/>
              </a:defRPr>
            </a:lvl1pPr>
          </a:lstStyle>
          <a:p>
            <a:r>
              <a:rPr lang="pt-BR" dirty="0"/>
              <a:t>Módulo 2: Análise Descritiva e Análise de Correlação – 06/08/2024</a:t>
            </a:r>
          </a:p>
        </p:txBody>
      </p:sp>
    </p:spTree>
    <p:extLst>
      <p:ext uri="{BB962C8B-B14F-4D97-AF65-F5344CB8AC3E}">
        <p14:creationId xmlns:p14="http://schemas.microsoft.com/office/powerpoint/2010/main" val="2280906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5608" y="1850352"/>
            <a:ext cx="3683000" cy="2209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cs typeface="Segoe UI" panose="020B0502040204020203" pitchFamily="34" charset="0"/>
              </a:rPr>
              <a:t>Diferença</a:t>
            </a: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sz="1400" dirty="0">
                <a:solidFill>
                  <a:prstClr val="black"/>
                </a:solidFill>
                <a:latin typeface="Candara" panose="020E0502030303020204" pitchFamily="34" charset="0"/>
                <a:cs typeface="Segoe UI" panose="020B0502040204020203" pitchFamily="34" charset="0"/>
              </a:rPr>
            </a:br>
            <a:endParaRPr lang="en-US" dirty="0">
              <a:solidFill>
                <a:schemeClr val="tx1"/>
              </a:solidFill>
              <a:latin typeface="Candara" panose="020E0502030303020204" pitchFamily="34" charset="0"/>
              <a:cs typeface="Segoe UI" panose="020B0502040204020203" pitchFamily="34" charset="0"/>
            </a:endParaRPr>
          </a:p>
        </p:txBody>
      </p:sp>
      <p:graphicFrame>
        <p:nvGraphicFramePr>
          <p:cNvPr id="6" name="Table 9"/>
          <p:cNvGraphicFramePr>
            <a:graphicFrameLocks noGrp="1"/>
          </p:cNvGraphicFramePr>
          <p:nvPr>
            <p:extLst>
              <p:ext uri="{D42A27DB-BD31-4B8C-83A1-F6EECF244321}">
                <p14:modId xmlns:p14="http://schemas.microsoft.com/office/powerpoint/2010/main" val="3762513242"/>
              </p:ext>
            </p:extLst>
          </p:nvPr>
        </p:nvGraphicFramePr>
        <p:xfrm>
          <a:off x="905691" y="5402580"/>
          <a:ext cx="3384369" cy="97536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a:solidFill>
                            <a:schemeClr val="accent6">
                              <a:lumMod val="75000"/>
                            </a:schemeClr>
                          </a:solidFill>
                          <a:latin typeface="Corbel" panose="020B0503020204020204" pitchFamily="34" charset="0"/>
                        </a:rPr>
                        <a:t>BARROS. José </a:t>
                      </a:r>
                      <a:r>
                        <a:rPr lang="en-US" sz="1300" b="1" i="1" kern="100" spc="-50" baseline="0" dirty="0" err="1">
                          <a:solidFill>
                            <a:schemeClr val="accent6">
                              <a:lumMod val="75000"/>
                            </a:schemeClr>
                          </a:solidFill>
                          <a:latin typeface="Corbel" panose="020B0503020204020204" pitchFamily="34" charset="0"/>
                        </a:rPr>
                        <a:t>D’Assunção</a:t>
                      </a:r>
                      <a:r>
                        <a:rPr lang="en-US" sz="1300" b="1"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Igualdade</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diferença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construções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históricas</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imaginárias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em</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torno</a:t>
                      </a:r>
                      <a:r>
                        <a:rPr lang="en-US" sz="1300" b="0" i="1" kern="100" spc="-50" baseline="0" dirty="0">
                          <a:solidFill>
                            <a:schemeClr val="accent6">
                              <a:lumMod val="75000"/>
                            </a:schemeClr>
                          </a:solidFill>
                          <a:latin typeface="Corbel" panose="020B0503020204020204" pitchFamily="34" charset="0"/>
                        </a:rPr>
                        <a:t> da </a:t>
                      </a:r>
                      <a:r>
                        <a:rPr lang="en-US" sz="1300" b="0" i="1" kern="100" spc="-50" baseline="0" dirty="0" err="1">
                          <a:solidFill>
                            <a:schemeClr val="accent6">
                              <a:lumMod val="75000"/>
                            </a:schemeClr>
                          </a:solidFill>
                          <a:latin typeface="Corbel" panose="020B0503020204020204" pitchFamily="34" charset="0"/>
                        </a:rPr>
                        <a:t>desigualdade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humana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Editora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Vozes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Limitaada</a:t>
                      </a:r>
                      <a:r>
                        <a:rPr lang="en-US" sz="1300" b="0" i="1" kern="100" spc="-50" baseline="0" dirty="0">
                          <a:solidFill>
                            <a:schemeClr val="accent6">
                              <a:lumMod val="75000"/>
                            </a:schemeClr>
                          </a:solidFill>
                          <a:latin typeface="Corbel" panose="020B0503020204020204" pitchFamily="34" charset="0"/>
                        </a:rPr>
                        <a:t>. 2019</a:t>
                      </a:r>
                      <a:r>
                        <a:rPr lang="en-US" sz="1300" b="1" i="1" kern="100" spc="-50" baseline="0" dirty="0">
                          <a:solidFill>
                            <a:schemeClr val="accent6">
                              <a:lumMod val="75000"/>
                            </a:schemeClr>
                          </a:solidFill>
                          <a:latin typeface="Corbel" panose="020B0503020204020204" pitchFamily="34" charset="0"/>
                        </a:rPr>
                        <a:t>. </a:t>
                      </a:r>
                      <a:endParaRPr lang="en-US" sz="1300" i="1" kern="100" spc="-50" baseline="0" dirty="0">
                        <a:solidFill>
                          <a:schemeClr val="accent6">
                            <a:lumMod val="75000"/>
                          </a:schemeClr>
                        </a:solidFill>
                        <a:latin typeface="Corbel" panose="020B0503020204020204" pitchFamily="34" charset="0"/>
                      </a:endParaRP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073211" y="1613136"/>
            <a:ext cx="6470243" cy="3416652"/>
          </a:xfrm>
        </p:spPr>
        <p:txBody>
          <a:bodyPr/>
          <a:lstStyle/>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600" dirty="0">
                <a:solidFill>
                  <a:schemeClr val="tx1"/>
                </a:solidFill>
                <a:latin typeface="helvetica" panose="020B0604020202020204" pitchFamily="34" charset="0"/>
                <a:cs typeface="helvetica" panose="020B0604020202020204" pitchFamily="34" charset="0"/>
              </a:rPr>
              <a:t>Está relacionada ao contrário da igualdade, uma oposição, aquilo que não se é. A diferença é própria do mundo natural. </a:t>
            </a:r>
          </a:p>
          <a:p>
            <a:pPr lvl="3" algn="just">
              <a:defRPr/>
            </a:pPr>
            <a:r>
              <a:rPr lang="pt-BR" sz="1600" dirty="0">
                <a:solidFill>
                  <a:schemeClr val="tx1"/>
                </a:solidFill>
                <a:latin typeface="helvetica" panose="020B0604020202020204" pitchFamily="34" charset="0"/>
                <a:cs typeface="helvetica" panose="020B0604020202020204" pitchFamily="34" charset="0"/>
              </a:rPr>
              <a:t>Por exemplo: Diferença entre os sexos, etnias...</a:t>
            </a:r>
          </a:p>
          <a:p>
            <a:pPr lvl="3" algn="just">
              <a:defRPr/>
            </a:pPr>
            <a:r>
              <a:rPr lang="pt-BR" sz="1600" dirty="0">
                <a:solidFill>
                  <a:schemeClr val="tx1"/>
                </a:solidFill>
                <a:latin typeface="helvetica" panose="020B0604020202020204" pitchFamily="34" charset="0"/>
                <a:cs typeface="helvetica" panose="020B0604020202020204" pitchFamily="34" charset="0"/>
              </a:rPr>
              <a:t>“...pensar diferenças significa se render à própria diversidade humana”</a:t>
            </a:r>
          </a:p>
          <a:p>
            <a:pPr lvl="3" algn="just">
              <a:defRPr/>
            </a:pPr>
            <a:endParaRPr lang="pt-BR" sz="16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25829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cs typeface="Segoe UI" panose="020B0502040204020203" pitchFamily="34" charset="0"/>
              </a:rPr>
              <a:t>Desigualdade</a:t>
            </a: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sz="1400" dirty="0">
                <a:solidFill>
                  <a:prstClr val="black"/>
                </a:solidFill>
                <a:latin typeface="Candara" panose="020E0502030303020204" pitchFamily="34" charset="0"/>
                <a:cs typeface="Segoe UI" panose="020B0502040204020203" pitchFamily="34" charset="0"/>
              </a:rPr>
            </a:br>
            <a:endParaRPr lang="en-US" dirty="0">
              <a:solidFill>
                <a:schemeClr val="tx1"/>
              </a:solidFill>
              <a:latin typeface="Candara" panose="020E0502030303020204" pitchFamily="34" charset="0"/>
              <a:cs typeface="Segoe UI" panose="020B0502040204020203" pitchFamily="34" charset="0"/>
            </a:endParaRPr>
          </a:p>
        </p:txBody>
      </p:sp>
      <p:sp>
        <p:nvSpPr>
          <p:cNvPr id="9"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997098" y="645481"/>
            <a:ext cx="5566514" cy="5492750"/>
          </a:xfrm>
        </p:spPr>
        <p:txBody>
          <a:bodyPr/>
          <a:lstStyle/>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600" dirty="0">
                <a:solidFill>
                  <a:schemeClr val="tx1"/>
                </a:solidFill>
                <a:latin typeface="helvetica" panose="020B0604020202020204" pitchFamily="34" charset="0"/>
                <a:cs typeface="helvetica" panose="020B0604020202020204" pitchFamily="34" charset="0"/>
              </a:rPr>
              <a:t>Tanto a igualdade quanto a desigualdade são relativas a algum direito ou aspecto, de acordo com privilégios e restrições concedidas. A desigualdade é sempre circunstancial, social e historicamente definida. </a:t>
            </a:r>
          </a:p>
          <a:p>
            <a:pPr lvl="3" algn="just">
              <a:defRPr/>
            </a:pPr>
            <a:r>
              <a:rPr lang="pt-BR" sz="1600" dirty="0">
                <a:solidFill>
                  <a:schemeClr val="tx1"/>
                </a:solidFill>
                <a:latin typeface="helvetica" panose="020B0604020202020204" pitchFamily="34" charset="0"/>
                <a:cs typeface="helvetica" panose="020B0604020202020204" pitchFamily="34" charset="0"/>
              </a:rPr>
              <a:t> </a:t>
            </a:r>
          </a:p>
          <a:p>
            <a:pPr lvl="3" algn="just">
              <a:defRPr/>
            </a:pPr>
            <a:r>
              <a:rPr lang="pt-BR" sz="1600" dirty="0">
                <a:solidFill>
                  <a:schemeClr val="tx1"/>
                </a:solidFill>
                <a:latin typeface="helvetica" panose="020B0604020202020204" pitchFamily="34" charset="0"/>
                <a:cs typeface="helvetica" panose="020B0604020202020204" pitchFamily="34" charset="0"/>
              </a:rPr>
              <a:t>“Avalia-se a desigualdade no âmbito de determinados critérios  ou de certos espaços de critérios: rendas, riquezas, liberdades, acesso a serviços ou a bens primários, capacidades.”</a:t>
            </a:r>
            <a:endParaRPr lang="pt-BR" sz="1400" dirty="0">
              <a:solidFill>
                <a:schemeClr val="tx1"/>
              </a:solidFill>
              <a:latin typeface="helvetica" panose="020B0604020202020204" pitchFamily="34" charset="0"/>
              <a:cs typeface="helvetica" panose="020B0604020202020204" pitchFamily="34" charset="0"/>
            </a:endParaRPr>
          </a:p>
        </p:txBody>
      </p:sp>
      <p:pic>
        <p:nvPicPr>
          <p:cNvPr id="2" name="Picture 1" descr="Captura de Tela 2024-08-01 às 11.21.07.png"/>
          <p:cNvPicPr>
            <a:picLocks noChangeAspect="1"/>
          </p:cNvPicPr>
          <p:nvPr/>
        </p:nvPicPr>
        <p:blipFill rotWithShape="1">
          <a:blip r:embed="rId2">
            <a:extLst>
              <a:ext uri="{28A0092B-C50C-407E-A947-70E740481C1C}">
                <a14:useLocalDpi xmlns:a14="http://schemas.microsoft.com/office/drawing/2010/main" val="0"/>
              </a:ext>
            </a:extLst>
          </a:blip>
          <a:srcRect l="12065" t="17157" r="40319" b="13923"/>
          <a:stretch/>
        </p:blipFill>
        <p:spPr>
          <a:xfrm>
            <a:off x="714906" y="1370844"/>
            <a:ext cx="4778233" cy="4420808"/>
          </a:xfrm>
          <a:prstGeom prst="rect">
            <a:avLst/>
          </a:prstGeom>
        </p:spPr>
      </p:pic>
      <p:graphicFrame>
        <p:nvGraphicFramePr>
          <p:cNvPr id="4" name="Table 9">
            <a:extLst>
              <a:ext uri="{FF2B5EF4-FFF2-40B4-BE49-F238E27FC236}">
                <a16:creationId xmlns:a16="http://schemas.microsoft.com/office/drawing/2014/main" id="{6B06F1F0-2511-C8D0-60C0-2EE7ADC29702}"/>
              </a:ext>
            </a:extLst>
          </p:cNvPr>
          <p:cNvGraphicFramePr>
            <a:graphicFrameLocks noGrp="1"/>
          </p:cNvGraphicFramePr>
          <p:nvPr>
            <p:extLst>
              <p:ext uri="{D42A27DB-BD31-4B8C-83A1-F6EECF244321}">
                <p14:modId xmlns:p14="http://schemas.microsoft.com/office/powerpoint/2010/main" val="1049907283"/>
              </p:ext>
            </p:extLst>
          </p:nvPr>
        </p:nvGraphicFramePr>
        <p:xfrm>
          <a:off x="7156383" y="5402580"/>
          <a:ext cx="3384369" cy="97536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a:solidFill>
                            <a:schemeClr val="accent6">
                              <a:lumMod val="75000"/>
                            </a:schemeClr>
                          </a:solidFill>
                          <a:latin typeface="Corbel" panose="020B0503020204020204" pitchFamily="34" charset="0"/>
                        </a:rPr>
                        <a:t>BARROS. José </a:t>
                      </a:r>
                      <a:r>
                        <a:rPr lang="en-US" sz="1300" b="1" i="1" kern="100" spc="-50" baseline="0" dirty="0" err="1">
                          <a:solidFill>
                            <a:schemeClr val="accent6">
                              <a:lumMod val="75000"/>
                            </a:schemeClr>
                          </a:solidFill>
                          <a:latin typeface="Corbel" panose="020B0503020204020204" pitchFamily="34" charset="0"/>
                        </a:rPr>
                        <a:t>D’Assunção</a:t>
                      </a:r>
                      <a:r>
                        <a:rPr lang="en-US" sz="1300" b="1"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Igualdade</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diferença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construções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históricas</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imaginárias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em</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torno</a:t>
                      </a:r>
                      <a:r>
                        <a:rPr lang="en-US" sz="1300" b="0" i="1" kern="100" spc="-50" baseline="0" dirty="0">
                          <a:solidFill>
                            <a:schemeClr val="accent6">
                              <a:lumMod val="75000"/>
                            </a:schemeClr>
                          </a:solidFill>
                          <a:latin typeface="Corbel" panose="020B0503020204020204" pitchFamily="34" charset="0"/>
                        </a:rPr>
                        <a:t> da </a:t>
                      </a:r>
                      <a:r>
                        <a:rPr lang="en-US" sz="1300" b="0" i="1" kern="100" spc="-50" baseline="0" dirty="0" err="1">
                          <a:solidFill>
                            <a:schemeClr val="accent6">
                              <a:lumMod val="75000"/>
                            </a:schemeClr>
                          </a:solidFill>
                          <a:latin typeface="Corbel" panose="020B0503020204020204" pitchFamily="34" charset="0"/>
                        </a:rPr>
                        <a:t>desigualdade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humana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Editora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Vozes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Limitaada</a:t>
                      </a:r>
                      <a:r>
                        <a:rPr lang="en-US" sz="1300" b="0" i="1" kern="100" spc="-50" baseline="0" dirty="0">
                          <a:solidFill>
                            <a:schemeClr val="accent6">
                              <a:lumMod val="75000"/>
                            </a:schemeClr>
                          </a:solidFill>
                          <a:latin typeface="Corbel" panose="020B0503020204020204" pitchFamily="34" charset="0"/>
                        </a:rPr>
                        <a:t>. 2019</a:t>
                      </a:r>
                      <a:r>
                        <a:rPr lang="en-US" sz="1300" b="1" i="1" kern="100" spc="-50" baseline="0" dirty="0">
                          <a:solidFill>
                            <a:schemeClr val="accent6">
                              <a:lumMod val="75000"/>
                            </a:schemeClr>
                          </a:solidFill>
                          <a:latin typeface="Corbel" panose="020B0503020204020204" pitchFamily="34" charset="0"/>
                        </a:rPr>
                        <a:t>. </a:t>
                      </a:r>
                      <a:endParaRPr lang="en-US" sz="1300" i="1" kern="100" spc="-50" baseline="0" dirty="0">
                        <a:solidFill>
                          <a:schemeClr val="accent6">
                            <a:lumMod val="75000"/>
                          </a:schemeClr>
                        </a:solidFill>
                        <a:latin typeface="Corbel" panose="020B0503020204020204" pitchFamily="34" charset="0"/>
                      </a:endParaRP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264431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cs typeface="Segoe UI" panose="020B0502040204020203" pitchFamily="34" charset="0"/>
              </a:rPr>
              <a:t>Sistema Capitalista e a produção de desigualdades  </a:t>
            </a:r>
            <a:endParaRPr lang="en-US" dirty="0">
              <a:solidFill>
                <a:schemeClr val="accent6">
                  <a:lumMod val="75000"/>
                </a:schemeClr>
              </a:solidFill>
              <a:latin typeface="Candara" panose="020E0502030303020204" pitchFamily="34" charset="0"/>
              <a:cs typeface="Segoe UI" panose="020B0502040204020203" pitchFamily="34" charset="0"/>
            </a:endParaRPr>
          </a:p>
        </p:txBody>
      </p:sp>
      <p:sp>
        <p:nvSpPr>
          <p:cNvPr id="7" name="Content Placeholder 6">
            <a:extLst>
              <a:ext uri="{FF2B5EF4-FFF2-40B4-BE49-F238E27FC236}">
                <a16:creationId xmlns:a16="http://schemas.microsoft.com/office/drawing/2014/main" id="{8FD2480F-BE80-4EFA-9B17-17A2C8942928}"/>
              </a:ext>
            </a:extLst>
          </p:cNvPr>
          <p:cNvSpPr>
            <a:spLocks noGrp="1"/>
          </p:cNvSpPr>
          <p:nvPr>
            <p:ph idx="1"/>
          </p:nvPr>
        </p:nvSpPr>
        <p:spPr>
          <a:xfrm>
            <a:off x="634987" y="2186046"/>
            <a:ext cx="3951603" cy="3821475"/>
          </a:xfrm>
        </p:spPr>
        <p:txBody>
          <a:bodyPr/>
          <a:lstStyle/>
          <a:p>
            <a:pPr lvl="3" algn="just">
              <a:defRPr/>
            </a:pPr>
            <a:r>
              <a:rPr lang="pt-BR" sz="1600" dirty="0">
                <a:solidFill>
                  <a:schemeClr val="tx1"/>
                </a:solidFill>
                <a:latin typeface="helvetica" panose="020B0604020202020204" pitchFamily="34" charset="0"/>
                <a:cs typeface="helvetica" panose="020B0604020202020204" pitchFamily="34" charset="0"/>
              </a:rPr>
              <a:t>A igualdade é sempre resultado da ação humana e que deve ser pensada em (Hannah Arendt) </a:t>
            </a:r>
          </a:p>
          <a:p>
            <a:pPr lvl="3" algn="just">
              <a:defRPr/>
            </a:pPr>
            <a:endParaRPr lang="pt-BR" sz="1600" dirty="0">
              <a:solidFill>
                <a:schemeClr val="tx1"/>
              </a:solidFill>
              <a:latin typeface="helvetica" panose="020B0604020202020204" pitchFamily="34" charset="0"/>
              <a:cs typeface="helvetica" panose="020B0604020202020204" pitchFamily="34" charset="0"/>
            </a:endParaRPr>
          </a:p>
          <a:p>
            <a:pPr lvl="3" algn="just">
              <a:defRPr/>
            </a:pPr>
            <a:r>
              <a:rPr lang="pt-BR" sz="1600" dirty="0">
                <a:solidFill>
                  <a:schemeClr val="tx1"/>
                </a:solidFill>
                <a:latin typeface="helvetica" panose="020B0604020202020204" pitchFamily="34" charset="0"/>
                <a:cs typeface="helvetica" panose="020B0604020202020204" pitchFamily="34" charset="0"/>
              </a:rPr>
              <a:t>O capitalismo é um sistema socioeconômico sustentado pela e para construção das desigualdades e usa as diferenças para aprofundá-las (Silvia </a:t>
            </a:r>
            <a:r>
              <a:rPr lang="pt-BR" sz="1600" dirty="0" err="1">
                <a:solidFill>
                  <a:schemeClr val="tx1"/>
                </a:solidFill>
                <a:latin typeface="helvetica" panose="020B0604020202020204" pitchFamily="34" charset="0"/>
                <a:cs typeface="helvetica" panose="020B0604020202020204" pitchFamily="34" charset="0"/>
              </a:rPr>
              <a:t>Federicci</a:t>
            </a:r>
            <a:r>
              <a:rPr lang="pt-BR" sz="1600" dirty="0">
                <a:solidFill>
                  <a:schemeClr val="tx1"/>
                </a:solidFill>
                <a:latin typeface="helvetica" panose="020B0604020202020204" pitchFamily="34" charset="0"/>
                <a:cs typeface="helvetica" panose="020B0604020202020204" pitchFamily="34" charset="0"/>
              </a:rPr>
              <a:t>)</a:t>
            </a:r>
          </a:p>
        </p:txBody>
      </p:sp>
      <p:graphicFrame>
        <p:nvGraphicFramePr>
          <p:cNvPr id="6" name="Table 9"/>
          <p:cNvGraphicFramePr>
            <a:graphicFrameLocks noGrp="1"/>
          </p:cNvGraphicFramePr>
          <p:nvPr>
            <p:extLst>
              <p:ext uri="{D42A27DB-BD31-4B8C-83A1-F6EECF244321}">
                <p14:modId xmlns:p14="http://schemas.microsoft.com/office/powerpoint/2010/main" val="2940120007"/>
              </p:ext>
            </p:extLst>
          </p:nvPr>
        </p:nvGraphicFramePr>
        <p:xfrm>
          <a:off x="857097" y="5402580"/>
          <a:ext cx="3384369" cy="57912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a:solidFill>
                            <a:schemeClr val="accent6">
                              <a:lumMod val="75000"/>
                            </a:schemeClr>
                          </a:solidFill>
                          <a:latin typeface="Corbel" panose="020B0503020204020204" pitchFamily="34" charset="0"/>
                        </a:rPr>
                        <a:t>ARENDT. Hannah. </a:t>
                      </a:r>
                      <a:r>
                        <a:rPr lang="en-US" sz="1300" b="0" i="1" kern="100" spc="-50" baseline="0" dirty="0">
                          <a:solidFill>
                            <a:schemeClr val="accent6">
                              <a:lumMod val="75000"/>
                            </a:schemeClr>
                          </a:solidFill>
                          <a:latin typeface="Corbel" panose="020B0503020204020204" pitchFamily="34" charset="0"/>
                        </a:rPr>
                        <a:t>O </a:t>
                      </a:r>
                      <a:r>
                        <a:rPr lang="en-US" sz="1300" b="0" i="1" kern="100" spc="-50" baseline="0" dirty="0" err="1">
                          <a:solidFill>
                            <a:schemeClr val="accent6">
                              <a:lumMod val="75000"/>
                            </a:schemeClr>
                          </a:solidFill>
                          <a:latin typeface="Corbel" panose="020B0503020204020204" pitchFamily="34" charset="0"/>
                        </a:rPr>
                        <a:t>que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é</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política</a:t>
                      </a:r>
                      <a:r>
                        <a:rPr lang="en-US" sz="1300" b="0" i="1" kern="100" spc="-50" baseline="0" dirty="0">
                          <a:solidFill>
                            <a:schemeClr val="accent6">
                              <a:lumMod val="75000"/>
                            </a:schemeClr>
                          </a:solidFill>
                          <a:latin typeface="Corbel" panose="020B0503020204020204" pitchFamily="34" charset="0"/>
                        </a:rPr>
                        <a:t>. 1998</a:t>
                      </a:r>
                    </a:p>
                    <a:p>
                      <a:pPr marL="0" indent="0" algn="l">
                        <a:tabLst>
                          <a:tab pos="0" algn="l"/>
                        </a:tabLst>
                      </a:pPr>
                      <a:r>
                        <a:rPr lang="en-US" sz="1300" b="1" i="1" kern="100" spc="-50" baseline="0" dirty="0">
                          <a:solidFill>
                            <a:schemeClr val="accent6">
                              <a:lumMod val="75000"/>
                            </a:schemeClr>
                          </a:solidFill>
                          <a:latin typeface="Corbel" panose="020B0503020204020204" pitchFamily="34" charset="0"/>
                        </a:rPr>
                        <a:t>FEDERICCI, Silvia. </a:t>
                      </a:r>
                      <a:r>
                        <a:rPr lang="en-US" sz="1300" b="0" i="1" kern="100" spc="-50" baseline="0" dirty="0">
                          <a:solidFill>
                            <a:schemeClr val="accent6">
                              <a:lumMod val="75000"/>
                            </a:schemeClr>
                          </a:solidFill>
                          <a:latin typeface="Corbel" panose="020B0503020204020204" pitchFamily="34" charset="0"/>
                        </a:rPr>
                        <a:t>O Ponto Zero da </a:t>
                      </a:r>
                      <a:r>
                        <a:rPr lang="en-US" sz="1300" b="0" i="1" kern="100" spc="-50" baseline="0" dirty="0" err="1">
                          <a:solidFill>
                            <a:schemeClr val="accent6">
                              <a:lumMod val="75000"/>
                            </a:schemeClr>
                          </a:solidFill>
                          <a:latin typeface="Corbel" panose="020B0503020204020204" pitchFamily="34" charset="0"/>
                        </a:rPr>
                        <a:t>Revolução</a:t>
                      </a:r>
                      <a:endParaRPr lang="en-US" sz="1300" b="0" i="1" kern="100" spc="-50" baseline="0" dirty="0">
                        <a:solidFill>
                          <a:schemeClr val="accent6">
                            <a:lumMod val="75000"/>
                          </a:schemeClr>
                        </a:solidFill>
                        <a:latin typeface="Corbel" panose="020B0503020204020204" pitchFamily="34" charset="0"/>
                      </a:endParaRP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4" name="Picture 3"/>
          <p:cNvPicPr>
            <a:picLocks noChangeAspect="1"/>
          </p:cNvPicPr>
          <p:nvPr/>
        </p:nvPicPr>
        <p:blipFill>
          <a:blip r:embed="rId2"/>
          <a:stretch>
            <a:fillRect/>
          </a:stretch>
        </p:blipFill>
        <p:spPr>
          <a:xfrm>
            <a:off x="5680471" y="1733715"/>
            <a:ext cx="5895689" cy="3410729"/>
          </a:xfrm>
          <a:prstGeom prst="rect">
            <a:avLst/>
          </a:prstGeom>
        </p:spPr>
      </p:pic>
    </p:spTree>
    <p:extLst>
      <p:ext uri="{BB962C8B-B14F-4D97-AF65-F5344CB8AC3E}">
        <p14:creationId xmlns:p14="http://schemas.microsoft.com/office/powerpoint/2010/main" val="3287059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cs typeface="Segoe UI" panose="020B0502040204020203" pitchFamily="34" charset="0"/>
              </a:rPr>
              <a:t>Iniquidade</a:t>
            </a: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sz="1400" dirty="0">
                <a:solidFill>
                  <a:prstClr val="black"/>
                </a:solidFill>
                <a:latin typeface="Candara" panose="020E0502030303020204" pitchFamily="34" charset="0"/>
                <a:cs typeface="Segoe UI" panose="020B0502040204020203" pitchFamily="34" charset="0"/>
              </a:rPr>
            </a:br>
            <a:endParaRPr lang="en-US" dirty="0">
              <a:solidFill>
                <a:schemeClr val="tx1"/>
              </a:solidFill>
              <a:latin typeface="Candara" panose="020E0502030303020204" pitchFamily="34" charset="0"/>
              <a:cs typeface="Segoe UI" panose="020B0502040204020203" pitchFamily="34" charset="0"/>
            </a:endParaRPr>
          </a:p>
        </p:txBody>
      </p:sp>
      <p:sp>
        <p:nvSpPr>
          <p:cNvPr id="9" name="Content Placeholder 6">
            <a:extLst>
              <a:ext uri="{FF2B5EF4-FFF2-40B4-BE49-F238E27FC236}">
                <a16:creationId xmlns:a16="http://schemas.microsoft.com/office/drawing/2014/main" id="{8FD2480F-BE80-4EFA-9B17-17A2C8942928}"/>
              </a:ext>
            </a:extLst>
          </p:cNvPr>
          <p:cNvSpPr>
            <a:spLocks noGrp="1"/>
          </p:cNvSpPr>
          <p:nvPr>
            <p:ph idx="1"/>
          </p:nvPr>
        </p:nvSpPr>
        <p:spPr>
          <a:xfrm>
            <a:off x="4626334" y="685800"/>
            <a:ext cx="6947358" cy="5492750"/>
          </a:xfrm>
        </p:spPr>
        <p:txBody>
          <a:bodyPr/>
          <a:lstStyle/>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600" b="1" dirty="0">
                <a:solidFill>
                  <a:schemeClr val="tx1"/>
                </a:solidFill>
                <a:latin typeface="helvetica" panose="020B0604020202020204" pitchFamily="34" charset="0"/>
                <a:cs typeface="helvetica" panose="020B0604020202020204" pitchFamily="34" charset="0"/>
              </a:rPr>
              <a:t>Leitura: páginas  </a:t>
            </a:r>
            <a:r>
              <a:rPr lang="pt-BR" sz="1600" dirty="0">
                <a:solidFill>
                  <a:schemeClr val="tx1"/>
                </a:solidFill>
                <a:latin typeface="helvetica" panose="020B0604020202020204" pitchFamily="34" charset="0"/>
                <a:cs typeface="helvetica" panose="020B0604020202020204" pitchFamily="34" charset="0"/>
              </a:rPr>
              <a:t> 1261 a 1330</a:t>
            </a:r>
          </a:p>
          <a:p>
            <a:pPr lvl="3" algn="just">
              <a:defRPr/>
            </a:pPr>
            <a:endParaRPr lang="pt-BR" sz="1600" dirty="0">
              <a:solidFill>
                <a:schemeClr val="tx1"/>
              </a:solidFill>
              <a:latin typeface="helvetica" panose="020B0604020202020204" pitchFamily="34" charset="0"/>
              <a:cs typeface="helvetica" panose="020B0604020202020204" pitchFamily="34" charset="0"/>
            </a:endParaRPr>
          </a:p>
          <a:p>
            <a:pPr lvl="3" algn="just">
              <a:defRPr/>
            </a:pPr>
            <a:r>
              <a:rPr lang="pt-BR" sz="1600" dirty="0">
                <a:solidFill>
                  <a:schemeClr val="tx1"/>
                </a:solidFill>
                <a:latin typeface="helvetica" panose="020B0604020202020204" pitchFamily="34" charset="0"/>
                <a:cs typeface="helvetica" panose="020B0604020202020204" pitchFamily="34" charset="0"/>
              </a:rPr>
              <a:t>“Todos os bichos são iguais, mas alguns bichos são mais iguais que outros”</a:t>
            </a:r>
            <a:endParaRPr lang="pt-BR" sz="1400" dirty="0">
              <a:solidFill>
                <a:schemeClr val="tx1"/>
              </a:solidFill>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rotWithShape="1">
          <a:blip r:embed="rId2"/>
          <a:srcRect l="23483" r="25203"/>
          <a:stretch/>
        </p:blipFill>
        <p:spPr>
          <a:xfrm>
            <a:off x="433401" y="1725973"/>
            <a:ext cx="2852402" cy="4100114"/>
          </a:xfrm>
          <a:prstGeom prst="rect">
            <a:avLst/>
          </a:prstGeom>
        </p:spPr>
      </p:pic>
    </p:spTree>
    <p:extLst>
      <p:ext uri="{BB962C8B-B14F-4D97-AF65-F5344CB8AC3E}">
        <p14:creationId xmlns:p14="http://schemas.microsoft.com/office/powerpoint/2010/main" val="1384024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Mudança Climática</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“É uma alteração de longo prazo nas temperaturas médias e nas condições climáticas da Terra”</a:t>
            </a:r>
          </a:p>
          <a:p>
            <a:pPr lvl="3" algn="just">
              <a:defRPr/>
            </a:pPr>
            <a:r>
              <a:rPr lang="pt-BR" sz="1400" b="1" dirty="0">
                <a:solidFill>
                  <a:schemeClr val="tx1"/>
                </a:solidFill>
                <a:latin typeface="helvetica" panose="020B0604020202020204" pitchFamily="34" charset="0"/>
                <a:cs typeface="helvetica" panose="020B0604020202020204" pitchFamily="34" charset="0"/>
              </a:rPr>
              <a:t>A recente mudança climática foi causada pelo uso de combustíveis fósseis, a partir da Revolução Industrial, a quantidade de CO</a:t>
            </a:r>
            <a:r>
              <a:rPr lang="pt-BR" sz="1400" b="1" baseline="-25000" dirty="0">
                <a:solidFill>
                  <a:schemeClr val="tx1"/>
                </a:solidFill>
                <a:latin typeface="helvetica" panose="020B0604020202020204" pitchFamily="34" charset="0"/>
                <a:cs typeface="helvetica" panose="020B0604020202020204" pitchFamily="34" charset="0"/>
              </a:rPr>
              <a:t>2</a:t>
            </a:r>
            <a:r>
              <a:rPr lang="pt-BR" sz="1400" b="1" dirty="0">
                <a:solidFill>
                  <a:schemeClr val="tx1"/>
                </a:solidFill>
                <a:latin typeface="helvetica" panose="020B0604020202020204" pitchFamily="34" charset="0"/>
                <a:cs typeface="helvetica" panose="020B0604020202020204" pitchFamily="34" charset="0"/>
              </a:rPr>
              <a:t> na atmosfera aumentou 50%</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Efeitos no ambiente</a:t>
            </a:r>
          </a:p>
          <a:p>
            <a:pPr marL="285750" lvl="3" indent="-285750" algn="just">
              <a:buFont typeface="Wingdings" charset="2"/>
              <a:buChar char="ü"/>
              <a:defRPr/>
            </a:pPr>
            <a:r>
              <a:rPr lang="pt-BR" sz="1400" b="1" dirty="0">
                <a:solidFill>
                  <a:schemeClr val="tx1"/>
                </a:solidFill>
                <a:latin typeface="helvetica" panose="020B0604020202020204" pitchFamily="34" charset="0"/>
                <a:cs typeface="helvetica" panose="020B0604020202020204" pitchFamily="34" charset="0"/>
              </a:rPr>
              <a:t>Condições climáticas extremas mais frequentes (ondas de calor e chuvas fortes)</a:t>
            </a:r>
          </a:p>
          <a:p>
            <a:pPr marL="285750" lvl="3" indent="-285750" algn="just">
              <a:buFont typeface="Wingdings" charset="2"/>
              <a:buChar char="ü"/>
              <a:defRPr/>
            </a:pPr>
            <a:r>
              <a:rPr lang="pt-BR" sz="1400" b="1" dirty="0">
                <a:solidFill>
                  <a:schemeClr val="tx1"/>
                </a:solidFill>
                <a:latin typeface="helvetica" panose="020B0604020202020204" pitchFamily="34" charset="0"/>
                <a:cs typeface="helvetica" panose="020B0604020202020204" pitchFamily="34" charset="0"/>
              </a:rPr>
              <a:t>Derretimento de geleiras </a:t>
            </a:r>
          </a:p>
          <a:p>
            <a:pPr marL="285750" lvl="3" indent="-285750" algn="just">
              <a:buFont typeface="Wingdings" charset="2"/>
              <a:buChar char="ü"/>
              <a:defRPr/>
            </a:pPr>
            <a:r>
              <a:rPr lang="pt-BR" sz="1400" b="1" dirty="0">
                <a:solidFill>
                  <a:schemeClr val="tx1"/>
                </a:solidFill>
                <a:latin typeface="helvetica" panose="020B0604020202020204" pitchFamily="34" charset="0"/>
                <a:cs typeface="helvetica" panose="020B0604020202020204" pitchFamily="34" charset="0"/>
              </a:rPr>
              <a:t>Aquecimento do oceano</a:t>
            </a:r>
          </a:p>
          <a:p>
            <a:pPr marL="285750" lvl="3" indent="-285750" algn="just">
              <a:buFont typeface="Wingdings" charset="2"/>
              <a:buChar char="ü"/>
              <a:defRPr/>
            </a:pPr>
            <a:r>
              <a:rPr lang="pt-BR" sz="1400" b="1" dirty="0">
                <a:solidFill>
                  <a:schemeClr val="tx1"/>
                </a:solidFill>
                <a:latin typeface="helvetica" panose="020B0604020202020204" pitchFamily="34" charset="0"/>
                <a:cs typeface="helvetica" panose="020B0604020202020204" pitchFamily="34" charset="0"/>
              </a:rPr>
              <a:t>Secas </a:t>
            </a:r>
          </a:p>
        </p:txBody>
      </p:sp>
      <p:graphicFrame>
        <p:nvGraphicFramePr>
          <p:cNvPr id="10" name="Table 9"/>
          <p:cNvGraphicFramePr>
            <a:graphicFrameLocks noGrp="1"/>
          </p:cNvGraphicFramePr>
          <p:nvPr>
            <p:extLst>
              <p:ext uri="{D42A27DB-BD31-4B8C-83A1-F6EECF244321}">
                <p14:modId xmlns:p14="http://schemas.microsoft.com/office/powerpoint/2010/main" val="2886353334"/>
              </p:ext>
            </p:extLst>
          </p:nvPr>
        </p:nvGraphicFramePr>
        <p:xfrm>
          <a:off x="905691" y="5402580"/>
          <a:ext cx="3384369" cy="57912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a:solidFill>
                            <a:schemeClr val="accent6">
                              <a:lumMod val="75000"/>
                            </a:schemeClr>
                          </a:solidFill>
                          <a:latin typeface="Corbel" panose="020B0503020204020204" pitchFamily="34" charset="0"/>
                        </a:rPr>
                        <a:t>BBC: </a:t>
                      </a:r>
                      <a:r>
                        <a:rPr lang="en-US" sz="1300" b="0" i="1" kern="100" spc="-50" baseline="0" dirty="0">
                          <a:solidFill>
                            <a:schemeClr val="accent6">
                              <a:lumMod val="75000"/>
                            </a:schemeClr>
                          </a:solidFill>
                          <a:latin typeface="Corbel" panose="020B0503020204020204" pitchFamily="34" charset="0"/>
                        </a:rPr>
                        <a:t>Um </a:t>
                      </a:r>
                      <a:r>
                        <a:rPr lang="en-US" sz="1300" b="0" i="1" kern="100" spc="-50" baseline="0" dirty="0" err="1">
                          <a:solidFill>
                            <a:schemeClr val="accent6">
                              <a:lumMod val="75000"/>
                            </a:schemeClr>
                          </a:solidFill>
                          <a:latin typeface="Corbel" panose="020B0503020204020204" pitchFamily="34" charset="0"/>
                        </a:rPr>
                        <a:t>guia</a:t>
                      </a:r>
                      <a:r>
                        <a:rPr lang="en-US" sz="1300" b="0" i="1" kern="100" spc="-50" baseline="0" dirty="0">
                          <a:solidFill>
                            <a:schemeClr val="accent6">
                              <a:lumMod val="75000"/>
                            </a:schemeClr>
                          </a:solidFill>
                          <a:latin typeface="Corbel" panose="020B0503020204020204" pitchFamily="34" charset="0"/>
                        </a:rPr>
                        <a:t> simples </a:t>
                      </a:r>
                      <a:r>
                        <a:rPr lang="en-US" sz="1300" b="0" i="1" kern="100" spc="-50" baseline="0" dirty="0" err="1">
                          <a:solidFill>
                            <a:schemeClr val="accent6">
                              <a:lumMod val="75000"/>
                            </a:schemeClr>
                          </a:solidFill>
                          <a:latin typeface="Corbel" panose="020B0503020204020204" pitchFamily="34" charset="0"/>
                        </a:rPr>
                        <a:t>para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entender</a:t>
                      </a:r>
                      <a:r>
                        <a:rPr lang="en-US" sz="1300" b="0" i="1" kern="100" spc="-50" baseline="0" dirty="0">
                          <a:solidFill>
                            <a:schemeClr val="accent6">
                              <a:lumMod val="75000"/>
                            </a:schemeClr>
                          </a:solidFill>
                          <a:latin typeface="Corbel" panose="020B0503020204020204" pitchFamily="34" charset="0"/>
                        </a:rPr>
                        <a:t> as </a:t>
                      </a:r>
                      <a:r>
                        <a:rPr lang="en-US" sz="1300" b="0" i="1" kern="100" spc="-50" baseline="0" dirty="0" err="1">
                          <a:solidFill>
                            <a:schemeClr val="accent6">
                              <a:lumMod val="75000"/>
                            </a:schemeClr>
                          </a:solidFill>
                          <a:latin typeface="Corbel" panose="020B0503020204020204" pitchFamily="34" charset="0"/>
                        </a:rPr>
                        <a:t>mudanças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climáticas</a:t>
                      </a:r>
                      <a:r>
                        <a:rPr lang="en-US" sz="1300" b="0" i="1" kern="100" spc="-50" baseline="0" dirty="0">
                          <a:solidFill>
                            <a:schemeClr val="accent6">
                              <a:lumMod val="75000"/>
                            </a:schemeClr>
                          </a:solidFill>
                          <a:latin typeface="Corbel" panose="020B0503020204020204" pitchFamily="34" charset="0"/>
                        </a:rPr>
                        <a:t>. 5 de </a:t>
                      </a:r>
                      <a:r>
                        <a:rPr lang="en-US" sz="1300" b="0" i="1" kern="100" spc="-50" baseline="0" dirty="0" err="1">
                          <a:solidFill>
                            <a:schemeClr val="accent6">
                              <a:lumMod val="75000"/>
                            </a:schemeClr>
                          </a:solidFill>
                          <a:latin typeface="Corbel" panose="020B0503020204020204" pitchFamily="34" charset="0"/>
                        </a:rPr>
                        <a:t>dezembro</a:t>
                      </a:r>
                      <a:r>
                        <a:rPr lang="en-US" sz="1300" b="0" i="1" kern="100" spc="-50" baseline="0" dirty="0">
                          <a:solidFill>
                            <a:schemeClr val="accent6">
                              <a:lumMod val="75000"/>
                            </a:schemeClr>
                          </a:solidFill>
                          <a:latin typeface="Corbel" panose="020B0503020204020204" pitchFamily="34" charset="0"/>
                        </a:rPr>
                        <a:t> de 2023</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6"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8"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1"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spTree>
    <p:extLst>
      <p:ext uri="{BB962C8B-B14F-4D97-AF65-F5344CB8AC3E}">
        <p14:creationId xmlns:p14="http://schemas.microsoft.com/office/powerpoint/2010/main" val="68059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Mudança Climática e Desigualdades</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As mudanças climáticas afetam desigualmente as pessoas e os grupos sociais aos quais elas pertencem.</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Maior carga dos danos ambientais é para os grupos marginalizados, ou seja, “as situações de injustiça ambiental são reproduções da própria organização desigual das sociedades em que algumas parcelas da população suportam de maneira desproporcional os danos e riscos ambientais”</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Racismo ambiental -&gt; expressão cunhada pelo Dr. Benjamin Franklin Chaves Jr. Na década de 1980.  </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74149501"/>
              </p:ext>
            </p:extLst>
          </p:nvPr>
        </p:nvGraphicFramePr>
        <p:xfrm>
          <a:off x="905691" y="5402580"/>
          <a:ext cx="3384369" cy="97536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a:solidFill>
                            <a:schemeClr val="accent6">
                              <a:lumMod val="75000"/>
                            </a:schemeClr>
                          </a:solidFill>
                          <a:latin typeface="Corbel" panose="020B0503020204020204" pitchFamily="34" charset="0"/>
                        </a:rPr>
                        <a:t>SILVA, Lays Helena </a:t>
                      </a:r>
                      <a:r>
                        <a:rPr lang="en-US" sz="1300" b="1" i="1" kern="100" spc="-50" baseline="0" dirty="0" err="1">
                          <a:solidFill>
                            <a:schemeClr val="accent6">
                              <a:lumMod val="75000"/>
                            </a:schemeClr>
                          </a:solidFill>
                          <a:latin typeface="Corbel" panose="020B0503020204020204" pitchFamily="34" charset="0"/>
                        </a:rPr>
                        <a:t>Paes</a:t>
                      </a:r>
                      <a:r>
                        <a:rPr lang="en-US" sz="1300" b="1"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Ambiente</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Justiça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sobre</a:t>
                      </a:r>
                      <a:r>
                        <a:rPr lang="en-US" sz="1300" b="0" i="1" kern="100" spc="-50" baseline="0" dirty="0">
                          <a:solidFill>
                            <a:schemeClr val="accent6">
                              <a:lumMod val="75000"/>
                            </a:schemeClr>
                          </a:solidFill>
                          <a:latin typeface="Corbel" panose="020B0503020204020204" pitchFamily="34" charset="0"/>
                        </a:rPr>
                        <a:t> a </a:t>
                      </a:r>
                      <a:r>
                        <a:rPr lang="en-US" sz="1300" b="0" i="1" kern="100" spc="-50" baseline="0" dirty="0" err="1">
                          <a:solidFill>
                            <a:schemeClr val="accent6">
                              <a:lumMod val="75000"/>
                            </a:schemeClr>
                          </a:solidFill>
                          <a:latin typeface="Corbel" panose="020B0503020204020204" pitchFamily="34" charset="0"/>
                        </a:rPr>
                        <a:t>utilidade</a:t>
                      </a:r>
                      <a:r>
                        <a:rPr lang="en-US" sz="1300" b="0" i="1" kern="100" spc="-50" baseline="0" dirty="0">
                          <a:solidFill>
                            <a:schemeClr val="accent6">
                              <a:lumMod val="75000"/>
                            </a:schemeClr>
                          </a:solidFill>
                          <a:latin typeface="Corbel" panose="020B0503020204020204" pitchFamily="34" charset="0"/>
                        </a:rPr>
                        <a:t> do </a:t>
                      </a:r>
                      <a:r>
                        <a:rPr lang="en-US" sz="1300" b="0" i="1" kern="100" spc="-50" baseline="0" dirty="0" err="1">
                          <a:solidFill>
                            <a:schemeClr val="accent6">
                              <a:lumMod val="75000"/>
                            </a:schemeClr>
                          </a:solidFill>
                          <a:latin typeface="Corbel" panose="020B0503020204020204" pitchFamily="34" charset="0"/>
                        </a:rPr>
                        <a:t>conceito</a:t>
                      </a:r>
                      <a:r>
                        <a:rPr lang="en-US" sz="1300" b="0" i="1" kern="100" spc="-50" baseline="0" dirty="0">
                          <a:solidFill>
                            <a:schemeClr val="accent6">
                              <a:lumMod val="75000"/>
                            </a:schemeClr>
                          </a:solidFill>
                          <a:latin typeface="Corbel" panose="020B0503020204020204" pitchFamily="34" charset="0"/>
                        </a:rPr>
                        <a:t> de </a:t>
                      </a:r>
                      <a:r>
                        <a:rPr lang="en-US" sz="1300" b="0" i="1" kern="100" spc="-50" baseline="0" dirty="0" err="1">
                          <a:solidFill>
                            <a:schemeClr val="accent6">
                              <a:lumMod val="75000"/>
                            </a:schemeClr>
                          </a:solidFill>
                          <a:latin typeface="Corbel" panose="020B0503020204020204" pitchFamily="34" charset="0"/>
                        </a:rPr>
                        <a:t>racismo</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ambiental</a:t>
                      </a:r>
                      <a:r>
                        <a:rPr lang="en-US" sz="1300" b="0" i="1" kern="100" spc="-50" baseline="0" dirty="0">
                          <a:solidFill>
                            <a:schemeClr val="accent6">
                              <a:lumMod val="75000"/>
                            </a:schemeClr>
                          </a:solidFill>
                          <a:latin typeface="Corbel" panose="020B0503020204020204" pitchFamily="34" charset="0"/>
                        </a:rPr>
                        <a:t> no </a:t>
                      </a:r>
                      <a:r>
                        <a:rPr lang="en-US" sz="1300" b="0" i="1" kern="100" spc="-50" baseline="0" dirty="0" err="1">
                          <a:solidFill>
                            <a:schemeClr val="accent6">
                              <a:lumMod val="75000"/>
                            </a:schemeClr>
                          </a:solidFill>
                          <a:latin typeface="Corbel" panose="020B0503020204020204" pitchFamily="34" charset="0"/>
                        </a:rPr>
                        <a:t>contexto</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brasileiro</a:t>
                      </a:r>
                      <a:r>
                        <a:rPr lang="en-US" sz="1300" b="0" i="1" kern="100" spc="-50" baseline="0" dirty="0">
                          <a:solidFill>
                            <a:schemeClr val="accent6">
                              <a:lumMod val="75000"/>
                            </a:schemeClr>
                          </a:solidFill>
                          <a:latin typeface="Corbel" panose="020B0503020204020204" pitchFamily="34" charset="0"/>
                        </a:rPr>
                        <a:t>. CES. N.17. 2012.</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6"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8"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1"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spTree>
    <p:extLst>
      <p:ext uri="{BB962C8B-B14F-4D97-AF65-F5344CB8AC3E}">
        <p14:creationId xmlns:p14="http://schemas.microsoft.com/office/powerpoint/2010/main" val="488972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Mudança Climática e Desigualdades</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Racismo ambiental </a:t>
            </a:r>
          </a:p>
          <a:p>
            <a:pPr lvl="3" algn="just">
              <a:defRPr/>
            </a:pPr>
            <a:r>
              <a:rPr lang="pt-BR" sz="1400" b="1" dirty="0">
                <a:solidFill>
                  <a:schemeClr val="tx1"/>
                </a:solidFill>
                <a:latin typeface="helvetica" panose="020B0604020202020204" pitchFamily="34" charset="0"/>
                <a:cs typeface="helvetica" panose="020B0604020202020204" pitchFamily="34" charset="0"/>
              </a:rPr>
              <a:t>Mapa de conflitos, Injustiça Ambiental e Saúde no Brasil</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50812679"/>
              </p:ext>
            </p:extLst>
          </p:nvPr>
        </p:nvGraphicFramePr>
        <p:xfrm>
          <a:off x="905691" y="5402580"/>
          <a:ext cx="3384369" cy="38100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tab pos="0" algn="l"/>
                        </a:tabLst>
                        <a:defRPr/>
                      </a:pPr>
                      <a:r>
                        <a:rPr lang="en-US" sz="1300" b="0" i="1" kern="100" spc="-50" baseline="0" dirty="0" err="1">
                          <a:solidFill>
                            <a:schemeClr val="accent6">
                              <a:lumMod val="75000"/>
                            </a:schemeClr>
                          </a:solidFill>
                          <a:latin typeface="Corbel" panose="020B0503020204020204" pitchFamily="34" charset="0"/>
                          <a:ea typeface="+mn-ea"/>
                          <a:cs typeface="+mn-cs"/>
                        </a:rPr>
                        <a:t>mapadeconflitos.ensp.fiocruz.br</a:t>
                      </a:r>
                      <a:endParaRPr lang="en-US" sz="1300" b="0" i="1" kern="100" spc="-50" baseline="0" dirty="0">
                        <a:solidFill>
                          <a:schemeClr val="accent6">
                            <a:lumMod val="75000"/>
                          </a:schemeClr>
                        </a:solidFill>
                        <a:latin typeface="Corbel" panose="020B0503020204020204" pitchFamily="34" charset="0"/>
                        <a:ea typeface="+mn-ea"/>
                        <a:cs typeface="+mn-cs"/>
                      </a:endParaRP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6"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8"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1"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pic>
        <p:nvPicPr>
          <p:cNvPr id="2" name="Picture 1" descr="Captura de Tela 2024-08-02 às 08.33.2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8707" y="1929036"/>
            <a:ext cx="6793597" cy="4245998"/>
          </a:xfrm>
          <a:prstGeom prst="rect">
            <a:avLst/>
          </a:prstGeom>
        </p:spPr>
      </p:pic>
    </p:spTree>
    <p:extLst>
      <p:ext uri="{BB962C8B-B14F-4D97-AF65-F5344CB8AC3E}">
        <p14:creationId xmlns:p14="http://schemas.microsoft.com/office/powerpoint/2010/main" val="4162414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D94B7B"/>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09598" y="3848101"/>
            <a:ext cx="6807600" cy="2167773"/>
          </a:xfrm>
        </p:spPr>
        <p:txBody>
          <a:bodyPr/>
          <a:lstStyle/>
          <a:p>
            <a:r>
              <a:rPr lang="pt-BR" dirty="0"/>
              <a:t>Desigualdades em saúde </a:t>
            </a:r>
            <a:br>
              <a:rPr lang="pt-BR" dirty="0"/>
            </a:br>
            <a:endParaRPr lang="en-US" sz="3200" b="0" dirty="0"/>
          </a:p>
        </p:txBody>
      </p:sp>
    </p:spTree>
    <p:extLst>
      <p:ext uri="{BB962C8B-B14F-4D97-AF65-F5344CB8AC3E}">
        <p14:creationId xmlns:p14="http://schemas.microsoft.com/office/powerpoint/2010/main" val="1666507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Conceitos</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Desigualdades em saúde</a:t>
            </a:r>
            <a:r>
              <a:rPr lang="pt-BR" sz="1400" dirty="0">
                <a:solidFill>
                  <a:schemeClr val="tx1"/>
                </a:solidFill>
                <a:latin typeface="helvetica" panose="020B0604020202020204" pitchFamily="34" charset="0"/>
                <a:cs typeface="helvetica" panose="020B0604020202020204" pitchFamily="34" charset="0"/>
              </a:rPr>
              <a:t> </a:t>
            </a:r>
            <a:r>
              <a:rPr lang="pt-BR" sz="14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400" dirty="0">
                <a:solidFill>
                  <a:schemeClr val="tx1"/>
                </a:solidFill>
                <a:latin typeface="helvetica" panose="020B0604020202020204" pitchFamily="34" charset="0"/>
                <a:cs typeface="helvetica" panose="020B0604020202020204" pitchFamily="34" charset="0"/>
              </a:rPr>
              <a:t> qualquer diferença em indicadores de saúde entre grupos ou indivíduos</a:t>
            </a: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Iniquidade ou disparidade em saúde </a:t>
            </a:r>
            <a:r>
              <a:rPr lang="pt-BR" sz="14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400" dirty="0">
                <a:solidFill>
                  <a:schemeClr val="tx1"/>
                </a:solidFill>
                <a:latin typeface="helvetica" panose="020B0604020202020204" pitchFamily="34" charset="0"/>
                <a:cs typeface="helvetica" panose="020B0604020202020204" pitchFamily="34" charset="0"/>
              </a:rPr>
              <a:t> tipo específico de desigualdade que  demonstra uma diferença injusta nos indicadores de saúde e na distribuição dos riscos </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Sistema econômico cria determinantes sobre a saúde (LANCET, 2023 )</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79495208"/>
              </p:ext>
            </p:extLst>
          </p:nvPr>
        </p:nvGraphicFramePr>
        <p:xfrm>
          <a:off x="905691" y="5402580"/>
          <a:ext cx="3384369" cy="97536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err="1">
                          <a:solidFill>
                            <a:schemeClr val="accent6">
                              <a:lumMod val="75000"/>
                            </a:schemeClr>
                          </a:solidFill>
                          <a:latin typeface="Corbel" panose="020B0503020204020204" pitchFamily="34" charset="0"/>
                        </a:rPr>
                        <a:t>Arcaya</a:t>
                      </a:r>
                      <a:r>
                        <a:rPr lang="en-US" sz="1300" b="1" i="1" kern="100" spc="-50" baseline="0" dirty="0">
                          <a:solidFill>
                            <a:schemeClr val="accent6">
                              <a:lumMod val="75000"/>
                            </a:schemeClr>
                          </a:solidFill>
                          <a:latin typeface="Corbel" panose="020B0503020204020204" pitchFamily="34" charset="0"/>
                        </a:rPr>
                        <a:t>, Mariana; </a:t>
                      </a:r>
                      <a:r>
                        <a:rPr lang="en-US" sz="1300" b="1" i="1" kern="100" spc="-50" baseline="0" dirty="0" err="1">
                          <a:solidFill>
                            <a:schemeClr val="accent6">
                              <a:lumMod val="75000"/>
                            </a:schemeClr>
                          </a:solidFill>
                          <a:latin typeface="Corbel" panose="020B0503020204020204" pitchFamily="34" charset="0"/>
                        </a:rPr>
                        <a:t>Arcaya</a:t>
                      </a:r>
                      <a:r>
                        <a:rPr lang="en-US" sz="1300" b="1" i="1" kern="100" spc="-50" baseline="0" dirty="0">
                          <a:solidFill>
                            <a:schemeClr val="accent6">
                              <a:lumMod val="75000"/>
                            </a:schemeClr>
                          </a:solidFill>
                          <a:latin typeface="Corbel" panose="020B0503020204020204" pitchFamily="34" charset="0"/>
                        </a:rPr>
                        <a:t>, Alyssa; Subramanian, S.V. </a:t>
                      </a:r>
                      <a:r>
                        <a:rPr lang="en-US" sz="1300" b="0" i="1" kern="100" spc="-50" baseline="0" dirty="0" err="1">
                          <a:solidFill>
                            <a:schemeClr val="accent6">
                              <a:lumMod val="75000"/>
                            </a:schemeClr>
                          </a:solidFill>
                          <a:latin typeface="Corbel" panose="020B0503020204020204" pitchFamily="34" charset="0"/>
                        </a:rPr>
                        <a:t>Desigualdades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em</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saúde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definições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conceitos</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teorias</a:t>
                      </a:r>
                      <a:r>
                        <a:rPr lang="en-US" sz="1300" b="0" i="1" kern="100" spc="-50" baseline="0" dirty="0">
                          <a:solidFill>
                            <a:schemeClr val="accent6">
                              <a:lumMod val="75000"/>
                            </a:schemeClr>
                          </a:solidFill>
                          <a:latin typeface="Corbel" panose="020B0503020204020204" pitchFamily="34" charset="0"/>
                        </a:rPr>
                        <a:t>. Rev </a:t>
                      </a:r>
                      <a:r>
                        <a:rPr lang="en-US" sz="1300" b="0" i="1" kern="100" spc="-50" baseline="0" dirty="0" err="1">
                          <a:solidFill>
                            <a:schemeClr val="accent6">
                              <a:lumMod val="75000"/>
                            </a:schemeClr>
                          </a:solidFill>
                          <a:latin typeface="Corbel" panose="020B0503020204020204" pitchFamily="34" charset="0"/>
                        </a:rPr>
                        <a:t>Panam</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Salud</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Publica</a:t>
                      </a:r>
                      <a:r>
                        <a:rPr lang="en-US" sz="1300" b="0" i="1" kern="100" spc="-50" baseline="0" dirty="0">
                          <a:solidFill>
                            <a:schemeClr val="accent6">
                              <a:lumMod val="75000"/>
                            </a:schemeClr>
                          </a:solidFill>
                          <a:latin typeface="Corbel" panose="020B0503020204020204" pitchFamily="34" charset="0"/>
                        </a:rPr>
                        <a:t> . 2016. </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6"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8"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1"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pic>
        <p:nvPicPr>
          <p:cNvPr id="2" name="Picture 1" descr="Captura de Tela 2024-08-02 às 08.51.17.png"/>
          <p:cNvPicPr>
            <a:picLocks noChangeAspect="1"/>
          </p:cNvPicPr>
          <p:nvPr/>
        </p:nvPicPr>
        <p:blipFill rotWithShape="1">
          <a:blip r:embed="rId6">
            <a:extLst>
              <a:ext uri="{28A0092B-C50C-407E-A947-70E740481C1C}">
                <a14:useLocalDpi xmlns:a14="http://schemas.microsoft.com/office/drawing/2010/main" val="0"/>
              </a:ext>
            </a:extLst>
          </a:blip>
          <a:srcRect l="29602" t="22375" r="30763" b="32658"/>
          <a:stretch/>
        </p:blipFill>
        <p:spPr>
          <a:xfrm>
            <a:off x="5750802" y="3853763"/>
            <a:ext cx="4001600" cy="2837464"/>
          </a:xfrm>
          <a:prstGeom prst="rect">
            <a:avLst/>
          </a:prstGeom>
        </p:spPr>
      </p:pic>
    </p:spTree>
    <p:extLst>
      <p:ext uri="{BB962C8B-B14F-4D97-AF65-F5344CB8AC3E}">
        <p14:creationId xmlns:p14="http://schemas.microsoft.com/office/powerpoint/2010/main" val="380369904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Para avaliar a desigualdade é importante:  </a:t>
            </a:r>
          </a:p>
          <a:p>
            <a:pPr lvl="4" algn="just">
              <a:defRPr/>
            </a:pPr>
            <a:r>
              <a:rPr lang="pt-BR" sz="1400" dirty="0">
                <a:solidFill>
                  <a:schemeClr val="tx1"/>
                </a:solidFill>
                <a:latin typeface="helvetica" panose="020B0604020202020204" pitchFamily="34" charset="0"/>
                <a:cs typeface="helvetica" panose="020B0604020202020204" pitchFamily="34" charset="0"/>
              </a:rPr>
              <a:t> Desigualdade de que?</a:t>
            </a:r>
          </a:p>
          <a:p>
            <a:pPr lvl="4" algn="just">
              <a:defRPr/>
            </a:pPr>
            <a:r>
              <a:rPr lang="pt-BR" sz="1400" dirty="0">
                <a:solidFill>
                  <a:schemeClr val="tx1"/>
                </a:solidFill>
                <a:latin typeface="helvetica" panose="020B0604020202020204" pitchFamily="34" charset="0"/>
                <a:cs typeface="helvetica" panose="020B0604020202020204" pitchFamily="34" charset="0"/>
              </a:rPr>
              <a:t>Em relação a que? </a:t>
            </a:r>
          </a:p>
          <a:p>
            <a:pPr lvl="3" algn="just">
              <a:buNone/>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Definição dos grupos para mensurar a desigualdade/</a:t>
            </a:r>
            <a:r>
              <a:rPr lang="pt-BR" sz="1400" dirty="0">
                <a:solidFill>
                  <a:schemeClr val="tx1"/>
                </a:solidFill>
                <a:latin typeface="helvetica" panose="020B0604020202020204" pitchFamily="34" charset="0"/>
                <a:cs typeface="helvetica" panose="020B0604020202020204" pitchFamily="34" charset="0"/>
              </a:rPr>
              <a:t> </a:t>
            </a:r>
            <a:r>
              <a:rPr lang="pt-BR" sz="1400" b="1" dirty="0">
                <a:solidFill>
                  <a:schemeClr val="tx1"/>
                </a:solidFill>
                <a:latin typeface="helvetica" panose="020B0604020202020204" pitchFamily="34" charset="0"/>
                <a:cs typeface="helvetica" panose="020B0604020202020204" pitchFamily="34" charset="0"/>
              </a:rPr>
              <a:t>iniquidade em saúde</a:t>
            </a:r>
            <a:r>
              <a:rPr lang="pt-BR" sz="14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400" dirty="0">
                <a:solidFill>
                  <a:schemeClr val="tx1"/>
                </a:solidFill>
                <a:latin typeface="helvetica" panose="020B0604020202020204" pitchFamily="34" charset="0"/>
                <a:cs typeface="helvetica" panose="020B0604020202020204" pitchFamily="34" charset="0"/>
              </a:rPr>
              <a:t> </a:t>
            </a: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marL="285750" lvl="3" indent="-285750" algn="just">
              <a:buFont typeface="Wingdings" charset="2"/>
              <a:buChar char="ü"/>
              <a:defRPr/>
            </a:pPr>
            <a:r>
              <a:rPr lang="pt-BR" sz="1400" dirty="0">
                <a:solidFill>
                  <a:schemeClr val="tx1"/>
                </a:solidFill>
                <a:latin typeface="helvetica" panose="020B0604020202020204" pitchFamily="34" charset="0"/>
                <a:cs typeface="helvetica" panose="020B0604020202020204" pitchFamily="34" charset="0"/>
              </a:rPr>
              <a:t>Compreender que os grupos são social/</a:t>
            </a:r>
            <a:r>
              <a:rPr lang="pt-BR" sz="1400" dirty="0" err="1">
                <a:solidFill>
                  <a:schemeClr val="tx1"/>
                </a:solidFill>
                <a:latin typeface="helvetica" panose="020B0604020202020204" pitchFamily="34" charset="0"/>
                <a:cs typeface="helvetica" panose="020B0604020202020204" pitchFamily="34" charset="0"/>
              </a:rPr>
              <a:t>culturamente</a:t>
            </a:r>
            <a:r>
              <a:rPr lang="pt-BR" sz="1400" dirty="0">
                <a:solidFill>
                  <a:schemeClr val="tx1"/>
                </a:solidFill>
                <a:latin typeface="helvetica" panose="020B0604020202020204" pitchFamily="34" charset="0"/>
                <a:cs typeface="helvetica" panose="020B0604020202020204" pitchFamily="34" charset="0"/>
              </a:rPr>
              <a:t> estabelecidos </a:t>
            </a:r>
          </a:p>
          <a:p>
            <a:pPr marL="285750" lvl="3" indent="-285750" algn="just">
              <a:buFont typeface="Wingdings" charset="2"/>
              <a:buChar char="ü"/>
              <a:defRPr/>
            </a:pPr>
            <a:r>
              <a:rPr lang="pt-BR" sz="1400" dirty="0">
                <a:solidFill>
                  <a:schemeClr val="tx1"/>
                </a:solidFill>
                <a:latin typeface="helvetica" panose="020B0604020202020204" pitchFamily="34" charset="0"/>
                <a:cs typeface="helvetica" panose="020B0604020202020204" pitchFamily="34" charset="0"/>
              </a:rPr>
              <a:t>Compreender o processo histórico de formação dos grupos </a:t>
            </a:r>
          </a:p>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p:txBody>
      </p:sp>
      <p:pic>
        <p:nvPicPr>
          <p:cNvPr id="6"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8"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1"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618391021"/>
              </p:ext>
            </p:extLst>
          </p:nvPr>
        </p:nvGraphicFramePr>
        <p:xfrm>
          <a:off x="905691" y="5393013"/>
          <a:ext cx="5415210" cy="984927"/>
        </p:xfrm>
        <a:graphic>
          <a:graphicData uri="http://schemas.openxmlformats.org/drawingml/2006/table">
            <a:tbl>
              <a:tblPr>
                <a:tableStyleId>{5C22544A-7EE6-4342-B048-85BDC9FD1C3A}</a:tableStyleId>
              </a:tblPr>
              <a:tblGrid>
                <a:gridCol w="5415210">
                  <a:extLst>
                    <a:ext uri="{9D8B030D-6E8A-4147-A177-3AD203B41FA5}">
                      <a16:colId xmlns:a16="http://schemas.microsoft.com/office/drawing/2014/main" val="20000"/>
                    </a:ext>
                  </a:extLst>
                </a:gridCol>
              </a:tblGrid>
              <a:tr h="984927">
                <a:tc>
                  <a:txBody>
                    <a:bodyPr/>
                    <a:lstStyle/>
                    <a:p>
                      <a:pPr marL="0" marR="0" indent="0" algn="l" defTabSz="914400" rtl="0" eaLnBrk="1" fontAlgn="auto" latinLnBrk="0" hangingPunct="1">
                        <a:lnSpc>
                          <a:spcPct val="100000"/>
                        </a:lnSpc>
                        <a:spcBef>
                          <a:spcPts val="0"/>
                        </a:spcBef>
                        <a:spcAft>
                          <a:spcPts val="0"/>
                        </a:spcAft>
                        <a:buClrTx/>
                        <a:buSzTx/>
                        <a:buFontTx/>
                        <a:buNone/>
                        <a:tabLst>
                          <a:tab pos="0" algn="l"/>
                        </a:tabLst>
                        <a:defRPr/>
                      </a:pPr>
                      <a:r>
                        <a:rPr lang="en-US" sz="1300" b="1" i="1" kern="100" spc="-50" baseline="0" dirty="0">
                          <a:solidFill>
                            <a:schemeClr val="accent6">
                              <a:lumMod val="75000"/>
                            </a:schemeClr>
                          </a:solidFill>
                          <a:latin typeface="Corbel" panose="020B0503020204020204" pitchFamily="34" charset="0"/>
                        </a:rPr>
                        <a:t>BARROS. José </a:t>
                      </a:r>
                      <a:r>
                        <a:rPr lang="en-US" sz="1300" b="1" i="1" kern="100" spc="-50" baseline="0" dirty="0" err="1">
                          <a:solidFill>
                            <a:schemeClr val="accent6">
                              <a:lumMod val="75000"/>
                            </a:schemeClr>
                          </a:solidFill>
                          <a:latin typeface="Corbel" panose="020B0503020204020204" pitchFamily="34" charset="0"/>
                        </a:rPr>
                        <a:t>D’Assunção</a:t>
                      </a:r>
                      <a:r>
                        <a:rPr lang="en-US" sz="1300" b="1"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Igualdade</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diferença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construções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históricas</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imaginárias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em</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torno</a:t>
                      </a:r>
                      <a:r>
                        <a:rPr lang="en-US" sz="1300" b="0" i="1" kern="100" spc="-50" baseline="0" dirty="0">
                          <a:solidFill>
                            <a:schemeClr val="accent6">
                              <a:lumMod val="75000"/>
                            </a:schemeClr>
                          </a:solidFill>
                          <a:latin typeface="Corbel" panose="020B0503020204020204" pitchFamily="34" charset="0"/>
                        </a:rPr>
                        <a:t> da </a:t>
                      </a:r>
                      <a:r>
                        <a:rPr lang="en-US" sz="1300" b="0" i="1" kern="100" spc="-50" baseline="0" dirty="0" err="1">
                          <a:solidFill>
                            <a:schemeClr val="accent6">
                              <a:lumMod val="75000"/>
                            </a:schemeClr>
                          </a:solidFill>
                          <a:latin typeface="Corbel" panose="020B0503020204020204" pitchFamily="34" charset="0"/>
                        </a:rPr>
                        <a:t>desigualdade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humana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Editora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Vozes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Limitaada</a:t>
                      </a:r>
                      <a:r>
                        <a:rPr lang="en-US" sz="1300" b="0" i="1" kern="100" spc="-50" baseline="0" dirty="0">
                          <a:solidFill>
                            <a:schemeClr val="accent6">
                              <a:lumMod val="75000"/>
                            </a:schemeClr>
                          </a:solidFill>
                          <a:latin typeface="Corbel" panose="020B0503020204020204" pitchFamily="34" charset="0"/>
                        </a:rPr>
                        <a:t>. 2019</a:t>
                      </a:r>
                    </a:p>
                    <a:p>
                      <a:pPr marL="0" indent="0" algn="l">
                        <a:tabLst>
                          <a:tab pos="0" algn="l"/>
                        </a:tabLst>
                      </a:pPr>
                      <a:r>
                        <a:rPr lang="en-US" sz="1300" b="1" i="1" kern="100" spc="-50" baseline="0" dirty="0" err="1">
                          <a:solidFill>
                            <a:schemeClr val="accent6">
                              <a:lumMod val="75000"/>
                            </a:schemeClr>
                          </a:solidFill>
                          <a:latin typeface="Corbel" panose="020B0503020204020204" pitchFamily="34" charset="0"/>
                        </a:rPr>
                        <a:t>Arcaya</a:t>
                      </a:r>
                      <a:r>
                        <a:rPr lang="en-US" sz="1300" b="1" i="1" kern="100" spc="-50" baseline="0" dirty="0">
                          <a:solidFill>
                            <a:schemeClr val="accent6">
                              <a:lumMod val="75000"/>
                            </a:schemeClr>
                          </a:solidFill>
                          <a:latin typeface="Corbel" panose="020B0503020204020204" pitchFamily="34" charset="0"/>
                        </a:rPr>
                        <a:t>, Mariana; </a:t>
                      </a:r>
                      <a:r>
                        <a:rPr lang="en-US" sz="1300" b="1" i="1" kern="100" spc="-50" baseline="0" dirty="0" err="1">
                          <a:solidFill>
                            <a:schemeClr val="accent6">
                              <a:lumMod val="75000"/>
                            </a:schemeClr>
                          </a:solidFill>
                          <a:latin typeface="Corbel" panose="020B0503020204020204" pitchFamily="34" charset="0"/>
                        </a:rPr>
                        <a:t>Arcaya</a:t>
                      </a:r>
                      <a:r>
                        <a:rPr lang="en-US" sz="1300" b="1" i="1" kern="100" spc="-50" baseline="0" dirty="0">
                          <a:solidFill>
                            <a:schemeClr val="accent6">
                              <a:lumMod val="75000"/>
                            </a:schemeClr>
                          </a:solidFill>
                          <a:latin typeface="Corbel" panose="020B0503020204020204" pitchFamily="34" charset="0"/>
                        </a:rPr>
                        <a:t>, Alyssa; Subramanian, S.V. </a:t>
                      </a:r>
                      <a:r>
                        <a:rPr lang="en-US" sz="1300" b="0" i="1" kern="100" spc="-50" baseline="0" dirty="0" err="1">
                          <a:solidFill>
                            <a:schemeClr val="accent6">
                              <a:lumMod val="75000"/>
                            </a:schemeClr>
                          </a:solidFill>
                          <a:latin typeface="Corbel" panose="020B0503020204020204" pitchFamily="34" charset="0"/>
                        </a:rPr>
                        <a:t>Desigualdades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em</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saúde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definições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conceitos</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teorias</a:t>
                      </a:r>
                      <a:r>
                        <a:rPr lang="en-US" sz="1300" b="0" i="1" kern="100" spc="-50" baseline="0" dirty="0">
                          <a:solidFill>
                            <a:schemeClr val="accent6">
                              <a:lumMod val="75000"/>
                            </a:schemeClr>
                          </a:solidFill>
                          <a:latin typeface="Corbel" panose="020B0503020204020204" pitchFamily="34" charset="0"/>
                        </a:rPr>
                        <a:t>. Rev </a:t>
                      </a:r>
                      <a:r>
                        <a:rPr lang="en-US" sz="1300" b="0" i="1" kern="100" spc="-50" baseline="0" dirty="0" err="1">
                          <a:solidFill>
                            <a:schemeClr val="accent6">
                              <a:lumMod val="75000"/>
                            </a:schemeClr>
                          </a:solidFill>
                          <a:latin typeface="Corbel" panose="020B0503020204020204" pitchFamily="34" charset="0"/>
                        </a:rPr>
                        <a:t>Panam</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Salud</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Publica</a:t>
                      </a:r>
                      <a:r>
                        <a:rPr lang="en-US" sz="1300" b="0" i="1" kern="100" spc="-50" baseline="0" dirty="0">
                          <a:solidFill>
                            <a:schemeClr val="accent6">
                              <a:lumMod val="75000"/>
                            </a:schemeClr>
                          </a:solidFill>
                          <a:latin typeface="Corbel" panose="020B0503020204020204" pitchFamily="34" charset="0"/>
                        </a:rPr>
                        <a:t> . 2016. </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321752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6">
                    <a:lumMod val="75000"/>
                  </a:schemeClr>
                </a:solidFill>
                <a:latin typeface="Candara" panose="020E0502030303020204" pitchFamily="34" charset="0"/>
              </a:rPr>
              <a:t>Conteúdo</a:t>
            </a:r>
          </a:p>
        </p:txBody>
      </p:sp>
      <p:graphicFrame>
        <p:nvGraphicFramePr>
          <p:cNvPr id="7" name="Table 9"/>
          <p:cNvGraphicFramePr>
            <a:graphicFrameLocks noGrp="1"/>
          </p:cNvGraphicFramePr>
          <p:nvPr>
            <p:extLst>
              <p:ext uri="{D42A27DB-BD31-4B8C-83A1-F6EECF244321}">
                <p14:modId xmlns:p14="http://schemas.microsoft.com/office/powerpoint/2010/main" val="1978184246"/>
              </p:ext>
            </p:extLst>
          </p:nvPr>
        </p:nvGraphicFramePr>
        <p:xfrm>
          <a:off x="1683289" y="3409658"/>
          <a:ext cx="1479342" cy="594360"/>
        </p:xfrm>
        <a:graphic>
          <a:graphicData uri="http://schemas.openxmlformats.org/drawingml/2006/table">
            <a:tbl>
              <a:tblPr>
                <a:tableStyleId>{5C22544A-7EE6-4342-B048-85BDC9FD1C3A}</a:tableStyleId>
              </a:tblPr>
              <a:tblGrid>
                <a:gridCol w="1479342">
                  <a:extLst>
                    <a:ext uri="{9D8B030D-6E8A-4147-A177-3AD203B41FA5}">
                      <a16:colId xmlns:a16="http://schemas.microsoft.com/office/drawing/2014/main" val="20000"/>
                    </a:ext>
                  </a:extLst>
                </a:gridCol>
              </a:tblGrid>
              <a:tr h="585168">
                <a:tc>
                  <a:txBody>
                    <a:bodyPr/>
                    <a:lstStyle/>
                    <a:p>
                      <a:pPr marL="0" lvl="0" indent="0" algn="l">
                        <a:lnSpc>
                          <a:spcPct val="100000"/>
                        </a:lnSpc>
                        <a:spcBef>
                          <a:spcPts val="1200"/>
                        </a:spcBef>
                        <a:spcAft>
                          <a:spcPts val="1200"/>
                        </a:spcAft>
                        <a:tabLst>
                          <a:tab pos="0" algn="l"/>
                        </a:tabLst>
                      </a:pPr>
                      <a:r>
                        <a:rPr lang="pt-BR" sz="1300" b="0" i="1" kern="100" spc="-50" baseline="0" dirty="0">
                          <a:solidFill>
                            <a:schemeClr val="tx1"/>
                          </a:solidFill>
                          <a:latin typeface="Corbel" panose="020B0503020204020204" pitchFamily="34" charset="0"/>
                        </a:rPr>
                        <a:t>Igualdade, diferença e Desigualdade </a:t>
                      </a:r>
                      <a:br>
                        <a:rPr lang="pt-BR" sz="1300" b="0" i="1" kern="100" spc="-50" baseline="0" dirty="0">
                          <a:solidFill>
                            <a:schemeClr val="tx1"/>
                          </a:solidFill>
                          <a:latin typeface="Corbel" panose="020B0503020204020204" pitchFamily="34" charset="0"/>
                        </a:rPr>
                      </a:br>
                      <a:r>
                        <a:rPr lang="pt-BR" sz="1300" b="0" i="1" kern="100" spc="-50" baseline="0" dirty="0">
                          <a:solidFill>
                            <a:schemeClr val="tx1"/>
                          </a:solidFill>
                          <a:latin typeface="Corbel" panose="020B0503020204020204" pitchFamily="34" charset="0"/>
                        </a:rPr>
                        <a:t>conceitos gerais</a:t>
                      </a:r>
                      <a:endParaRPr lang="en-US" sz="1300" b="0" i="1" kern="100" spc="-50" baseline="0" dirty="0">
                        <a:solidFill>
                          <a:schemeClr val="tx1"/>
                        </a:solidFill>
                        <a:latin typeface="Corbel" panose="020B0503020204020204" pitchFamily="34" charset="0"/>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 name="CaixaDeTexto 2"/>
          <p:cNvSpPr txBox="1"/>
          <p:nvPr/>
        </p:nvSpPr>
        <p:spPr>
          <a:xfrm>
            <a:off x="1683289" y="2326628"/>
            <a:ext cx="69762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200" b="1" i="0" u="none" strike="noStrike" kern="1200" cap="none" spc="0" normalizeH="0" baseline="0" noProof="0" dirty="0">
                <a:ln>
                  <a:noFill/>
                </a:ln>
                <a:solidFill>
                  <a:schemeClr val="accent6">
                    <a:lumMod val="75000"/>
                  </a:schemeClr>
                </a:solidFill>
                <a:effectLst/>
                <a:uLnTx/>
                <a:uFillTx/>
                <a:latin typeface="Arial"/>
                <a:ea typeface="+mn-ea"/>
                <a:cs typeface="+mn-cs"/>
              </a:rPr>
              <a:t>3</a:t>
            </a:r>
          </a:p>
        </p:txBody>
      </p:sp>
      <p:sp>
        <p:nvSpPr>
          <p:cNvPr id="5" name="CaixaDeTexto 4"/>
          <p:cNvSpPr txBox="1"/>
          <p:nvPr/>
        </p:nvSpPr>
        <p:spPr>
          <a:xfrm>
            <a:off x="1683289" y="2157351"/>
            <a:ext cx="74732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1"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página</a:t>
            </a:r>
          </a:p>
        </p:txBody>
      </p:sp>
      <p:graphicFrame>
        <p:nvGraphicFramePr>
          <p:cNvPr id="10" name="Table 9"/>
          <p:cNvGraphicFramePr>
            <a:graphicFrameLocks noGrp="1"/>
          </p:cNvGraphicFramePr>
          <p:nvPr>
            <p:extLst>
              <p:ext uri="{D42A27DB-BD31-4B8C-83A1-F6EECF244321}">
                <p14:modId xmlns:p14="http://schemas.microsoft.com/office/powerpoint/2010/main" val="1644504696"/>
              </p:ext>
            </p:extLst>
          </p:nvPr>
        </p:nvGraphicFramePr>
        <p:xfrm>
          <a:off x="4072698" y="3409658"/>
          <a:ext cx="1479342" cy="594360"/>
        </p:xfrm>
        <a:graphic>
          <a:graphicData uri="http://schemas.openxmlformats.org/drawingml/2006/table">
            <a:tbl>
              <a:tblPr>
                <a:tableStyleId>{5C22544A-7EE6-4342-B048-85BDC9FD1C3A}</a:tableStyleId>
              </a:tblPr>
              <a:tblGrid>
                <a:gridCol w="1479342">
                  <a:extLst>
                    <a:ext uri="{9D8B030D-6E8A-4147-A177-3AD203B41FA5}">
                      <a16:colId xmlns:a16="http://schemas.microsoft.com/office/drawing/2014/main" val="20000"/>
                    </a:ext>
                  </a:extLst>
                </a:gridCol>
              </a:tblGrid>
              <a:tr h="585168">
                <a:tc>
                  <a:txBody>
                    <a:bodyPr/>
                    <a:lstStyle/>
                    <a:p>
                      <a:pPr marL="0" lvl="0" indent="0" algn="l">
                        <a:lnSpc>
                          <a:spcPct val="100000"/>
                        </a:lnSpc>
                        <a:spcBef>
                          <a:spcPts val="1200"/>
                        </a:spcBef>
                        <a:spcAft>
                          <a:spcPts val="1200"/>
                        </a:spcAft>
                        <a:tabLst>
                          <a:tab pos="0" algn="l"/>
                        </a:tabLst>
                      </a:pPr>
                      <a:r>
                        <a:rPr lang="pt-BR" sz="1300" b="0" i="1" kern="100" spc="-50" baseline="0" dirty="0">
                          <a:solidFill>
                            <a:schemeClr val="tx1"/>
                          </a:solidFill>
                          <a:latin typeface="Corbel" panose="020B0503020204020204" pitchFamily="34" charset="0"/>
                        </a:rPr>
                        <a:t>Igualdade, diferença e Desigualdade </a:t>
                      </a:r>
                      <a:br>
                        <a:rPr lang="pt-BR" sz="1300" b="0" i="1" kern="100" spc="-50" baseline="0" dirty="0">
                          <a:solidFill>
                            <a:schemeClr val="tx1"/>
                          </a:solidFill>
                          <a:latin typeface="Corbel" panose="020B0503020204020204" pitchFamily="34" charset="0"/>
                        </a:rPr>
                      </a:br>
                      <a:r>
                        <a:rPr lang="pt-BR" sz="1300" b="0" i="1" kern="100" spc="-50" baseline="0" dirty="0">
                          <a:solidFill>
                            <a:schemeClr val="tx1"/>
                          </a:solidFill>
                          <a:latin typeface="Corbel" panose="020B0503020204020204" pitchFamily="34" charset="0"/>
                        </a:rPr>
                        <a:t>na sociedade</a:t>
                      </a:r>
                      <a:endParaRPr lang="en-US" sz="1300" b="0" i="1" kern="100" spc="-50" baseline="0" dirty="0">
                        <a:solidFill>
                          <a:schemeClr val="tx1"/>
                        </a:solidFill>
                        <a:latin typeface="Corbel" panose="020B0503020204020204" pitchFamily="34" charset="0"/>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1" name="CaixaDeTexto 10"/>
          <p:cNvSpPr txBox="1"/>
          <p:nvPr/>
        </p:nvSpPr>
        <p:spPr>
          <a:xfrm>
            <a:off x="4058697" y="2326628"/>
            <a:ext cx="69762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200" b="1" i="0" u="none" strike="noStrike" kern="1200" cap="none" spc="0" normalizeH="0" baseline="0" noProof="0" dirty="0">
                <a:ln>
                  <a:noFill/>
                </a:ln>
                <a:solidFill>
                  <a:schemeClr val="accent6">
                    <a:lumMod val="75000"/>
                  </a:schemeClr>
                </a:solidFill>
                <a:effectLst/>
                <a:uLnTx/>
                <a:uFillTx/>
                <a:latin typeface="Arial"/>
                <a:ea typeface="+mn-ea"/>
                <a:cs typeface="+mn-cs"/>
              </a:rPr>
              <a:t>8</a:t>
            </a:r>
          </a:p>
        </p:txBody>
      </p:sp>
      <p:sp>
        <p:nvSpPr>
          <p:cNvPr id="12" name="CaixaDeTexto 11"/>
          <p:cNvSpPr txBox="1"/>
          <p:nvPr/>
        </p:nvSpPr>
        <p:spPr>
          <a:xfrm>
            <a:off x="4058697" y="2157351"/>
            <a:ext cx="74732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1"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página</a:t>
            </a:r>
          </a:p>
        </p:txBody>
      </p:sp>
      <p:graphicFrame>
        <p:nvGraphicFramePr>
          <p:cNvPr id="13" name="Table 9"/>
          <p:cNvGraphicFramePr>
            <a:graphicFrameLocks noGrp="1"/>
          </p:cNvGraphicFramePr>
          <p:nvPr>
            <p:extLst>
              <p:ext uri="{D42A27DB-BD31-4B8C-83A1-F6EECF244321}">
                <p14:modId xmlns:p14="http://schemas.microsoft.com/office/powerpoint/2010/main" val="1587209443"/>
              </p:ext>
            </p:extLst>
          </p:nvPr>
        </p:nvGraphicFramePr>
        <p:xfrm>
          <a:off x="6417714" y="3409658"/>
          <a:ext cx="1479342" cy="585168"/>
        </p:xfrm>
        <a:graphic>
          <a:graphicData uri="http://schemas.openxmlformats.org/drawingml/2006/table">
            <a:tbl>
              <a:tblPr>
                <a:tableStyleId>{5C22544A-7EE6-4342-B048-85BDC9FD1C3A}</a:tableStyleId>
              </a:tblPr>
              <a:tblGrid>
                <a:gridCol w="1479342">
                  <a:extLst>
                    <a:ext uri="{9D8B030D-6E8A-4147-A177-3AD203B41FA5}">
                      <a16:colId xmlns:a16="http://schemas.microsoft.com/office/drawing/2014/main" val="20000"/>
                    </a:ext>
                  </a:extLst>
                </a:gridCol>
              </a:tblGrid>
              <a:tr h="585168">
                <a:tc>
                  <a:txBody>
                    <a:bodyPr/>
                    <a:lstStyle/>
                    <a:p>
                      <a:pPr marL="0" lvl="0" indent="0" algn="l">
                        <a:lnSpc>
                          <a:spcPct val="100000"/>
                        </a:lnSpc>
                        <a:spcBef>
                          <a:spcPts val="1200"/>
                        </a:spcBef>
                        <a:spcAft>
                          <a:spcPts val="1200"/>
                        </a:spcAft>
                        <a:tabLst>
                          <a:tab pos="0" algn="l"/>
                        </a:tabLst>
                      </a:pPr>
                      <a:r>
                        <a:rPr lang="pt-BR" sz="1300" b="0" i="1" kern="100" spc="-50" baseline="0" dirty="0">
                          <a:solidFill>
                            <a:schemeClr val="tx1"/>
                          </a:solidFill>
                          <a:latin typeface="Corbel" panose="020B0503020204020204" pitchFamily="34" charset="0"/>
                        </a:rPr>
                        <a:t>Desigualdades em saúde </a:t>
                      </a:r>
                      <a:endParaRPr lang="en-US" sz="1300" b="0" i="1" kern="100" spc="-50" baseline="0" dirty="0">
                        <a:solidFill>
                          <a:schemeClr val="tx1"/>
                        </a:solidFill>
                        <a:latin typeface="Corbel" panose="020B0503020204020204" pitchFamily="34" charset="0"/>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4" name="CaixaDeTexto 13"/>
          <p:cNvSpPr txBox="1"/>
          <p:nvPr/>
        </p:nvSpPr>
        <p:spPr>
          <a:xfrm>
            <a:off x="6415232" y="2326628"/>
            <a:ext cx="1210588"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7200" b="1" i="0" u="none" strike="noStrike" kern="1200" cap="none" spc="0" normalizeH="0" baseline="0" noProof="0" dirty="0">
                <a:ln>
                  <a:noFill/>
                </a:ln>
                <a:solidFill>
                  <a:schemeClr val="accent6">
                    <a:lumMod val="75000"/>
                  </a:schemeClr>
                </a:solidFill>
                <a:effectLst/>
                <a:uLnTx/>
                <a:uFillTx/>
                <a:latin typeface="Arial"/>
                <a:ea typeface="+mn-ea"/>
                <a:cs typeface="+mn-cs"/>
              </a:rPr>
              <a:t>17</a:t>
            </a:r>
          </a:p>
        </p:txBody>
      </p:sp>
      <p:sp>
        <p:nvSpPr>
          <p:cNvPr id="15" name="CaixaDeTexto 14"/>
          <p:cNvSpPr txBox="1"/>
          <p:nvPr/>
        </p:nvSpPr>
        <p:spPr>
          <a:xfrm>
            <a:off x="6394684" y="2157351"/>
            <a:ext cx="74732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1"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página</a:t>
            </a:r>
          </a:p>
        </p:txBody>
      </p:sp>
      <p:graphicFrame>
        <p:nvGraphicFramePr>
          <p:cNvPr id="16" name="Table 9"/>
          <p:cNvGraphicFramePr>
            <a:graphicFrameLocks noGrp="1"/>
          </p:cNvGraphicFramePr>
          <p:nvPr>
            <p:extLst>
              <p:ext uri="{D42A27DB-BD31-4B8C-83A1-F6EECF244321}">
                <p14:modId xmlns:p14="http://schemas.microsoft.com/office/powerpoint/2010/main" val="2198688046"/>
              </p:ext>
            </p:extLst>
          </p:nvPr>
        </p:nvGraphicFramePr>
        <p:xfrm>
          <a:off x="8780495" y="3409658"/>
          <a:ext cx="1479342" cy="585168"/>
        </p:xfrm>
        <a:graphic>
          <a:graphicData uri="http://schemas.openxmlformats.org/drawingml/2006/table">
            <a:tbl>
              <a:tblPr>
                <a:tableStyleId>{5C22544A-7EE6-4342-B048-85BDC9FD1C3A}</a:tableStyleId>
              </a:tblPr>
              <a:tblGrid>
                <a:gridCol w="1479342">
                  <a:extLst>
                    <a:ext uri="{9D8B030D-6E8A-4147-A177-3AD203B41FA5}">
                      <a16:colId xmlns:a16="http://schemas.microsoft.com/office/drawing/2014/main" val="20000"/>
                    </a:ext>
                  </a:extLst>
                </a:gridCol>
              </a:tblGrid>
              <a:tr h="585168">
                <a:tc>
                  <a:txBody>
                    <a:bodyPr/>
                    <a:lstStyle/>
                    <a:p>
                      <a:pPr marL="0" lvl="0" indent="0" algn="l">
                        <a:lnSpc>
                          <a:spcPct val="100000"/>
                        </a:lnSpc>
                        <a:spcBef>
                          <a:spcPts val="1200"/>
                        </a:spcBef>
                        <a:spcAft>
                          <a:spcPts val="1200"/>
                        </a:spcAft>
                        <a:tabLst>
                          <a:tab pos="0" algn="l"/>
                        </a:tabLst>
                      </a:pPr>
                      <a:r>
                        <a:rPr lang="en-US" sz="1300" b="0" i="1" kern="100" spc="-50" baseline="0" dirty="0">
                          <a:solidFill>
                            <a:schemeClr val="tx1"/>
                          </a:solidFill>
                          <a:latin typeface="Corbel" panose="020B0503020204020204" pitchFamily="34" charset="0"/>
                        </a:rPr>
                        <a:t>Quiz da </a:t>
                      </a:r>
                      <a:r>
                        <a:rPr lang="en-US" sz="1300" b="0" i="1" kern="100" spc="-50" baseline="0" dirty="0" err="1">
                          <a:solidFill>
                            <a:schemeClr val="tx1"/>
                          </a:solidFill>
                          <a:latin typeface="Corbel" panose="020B0503020204020204" pitchFamily="34" charset="0"/>
                        </a:rPr>
                        <a:t>desigualdade</a:t>
                      </a:r>
                      <a:endParaRPr lang="en-US" sz="1300" b="0" i="1" kern="100" spc="-50" baseline="0" dirty="0">
                        <a:solidFill>
                          <a:schemeClr val="tx1"/>
                        </a:solidFill>
                        <a:latin typeface="Corbel" panose="020B0503020204020204" pitchFamily="34" charset="0"/>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17" name="CaixaDeTexto 16"/>
          <p:cNvSpPr txBox="1"/>
          <p:nvPr/>
        </p:nvSpPr>
        <p:spPr>
          <a:xfrm>
            <a:off x="8779254" y="2326628"/>
            <a:ext cx="1210588"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7200" b="1" dirty="0">
                <a:solidFill>
                  <a:schemeClr val="accent6">
                    <a:lumMod val="75000"/>
                  </a:schemeClr>
                </a:solidFill>
                <a:latin typeface="Arial"/>
              </a:rPr>
              <a:t>41</a:t>
            </a:r>
            <a:endParaRPr kumimoji="0" lang="pt-BR" sz="7200" b="1" i="0" u="none" strike="noStrike" kern="1200" cap="none" spc="0" normalizeH="0" baseline="0" noProof="0" dirty="0">
              <a:ln>
                <a:noFill/>
              </a:ln>
              <a:solidFill>
                <a:schemeClr val="accent6">
                  <a:lumMod val="75000"/>
                </a:schemeClr>
              </a:solidFill>
              <a:effectLst/>
              <a:uLnTx/>
              <a:uFillTx/>
              <a:latin typeface="Arial"/>
              <a:ea typeface="+mn-ea"/>
              <a:cs typeface="+mn-cs"/>
            </a:endParaRPr>
          </a:p>
        </p:txBody>
      </p:sp>
      <p:sp>
        <p:nvSpPr>
          <p:cNvPr id="18" name="CaixaDeTexto 17"/>
          <p:cNvSpPr txBox="1"/>
          <p:nvPr/>
        </p:nvSpPr>
        <p:spPr>
          <a:xfrm>
            <a:off x="8758706" y="2157351"/>
            <a:ext cx="74732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1" u="none" strike="noStrike" kern="1200" cap="none" spc="0" normalizeH="0" baseline="0" noProof="0" dirty="0">
                <a:ln>
                  <a:noFill/>
                </a:ln>
                <a:solidFill>
                  <a:prstClr val="white">
                    <a:lumMod val="65000"/>
                  </a:prstClr>
                </a:solidFill>
                <a:effectLst/>
                <a:uLnTx/>
                <a:uFillTx/>
                <a:latin typeface="Corbel" panose="020B0503020204020204" pitchFamily="34" charset="0"/>
                <a:ea typeface="+mn-ea"/>
                <a:cs typeface="+mn-cs"/>
              </a:rPr>
              <a:t>página</a:t>
            </a:r>
          </a:p>
        </p:txBody>
      </p:sp>
    </p:spTree>
    <p:extLst>
      <p:ext uri="{BB962C8B-B14F-4D97-AF65-F5344CB8AC3E}">
        <p14:creationId xmlns:p14="http://schemas.microsoft.com/office/powerpoint/2010/main" val="340003961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3714060" y="733727"/>
            <a:ext cx="7847447" cy="5492750"/>
          </a:xfrm>
        </p:spPr>
        <p:txBody>
          <a:bodyPr/>
          <a:lstStyle/>
          <a:p>
            <a:pPr lvl="3" algn="just">
              <a:buNone/>
              <a:defRPr/>
            </a:pPr>
            <a:r>
              <a:rPr lang="pt-BR" sz="1400" b="1" dirty="0">
                <a:solidFill>
                  <a:schemeClr val="tx1"/>
                </a:solidFill>
                <a:latin typeface="helvetica" panose="020B0604020202020204" pitchFamily="34" charset="0"/>
                <a:cs typeface="helvetica" panose="020B0604020202020204" pitchFamily="34" charset="0"/>
              </a:rPr>
              <a:t>Para avaliar a desigualdade é importante:  </a:t>
            </a:r>
          </a:p>
          <a:p>
            <a:pPr lvl="4" algn="just">
              <a:defRPr/>
            </a:pPr>
            <a:r>
              <a:rPr lang="pt-BR" sz="1400" dirty="0">
                <a:solidFill>
                  <a:schemeClr val="tx1"/>
                </a:solidFill>
                <a:latin typeface="helvetica" panose="020B0604020202020204" pitchFamily="34" charset="0"/>
                <a:cs typeface="helvetica" panose="020B0604020202020204" pitchFamily="34" charset="0"/>
              </a:rPr>
              <a:t> Desigualdade de que?</a:t>
            </a:r>
          </a:p>
          <a:p>
            <a:pPr lvl="4" algn="just">
              <a:defRPr/>
            </a:pPr>
            <a:r>
              <a:rPr lang="pt-BR" sz="1400" dirty="0">
                <a:solidFill>
                  <a:schemeClr val="tx1"/>
                </a:solidFill>
                <a:latin typeface="helvetica" panose="020B0604020202020204" pitchFamily="34" charset="0"/>
                <a:cs typeface="helvetica" panose="020B0604020202020204" pitchFamily="34" charset="0"/>
              </a:rPr>
              <a:t>Em relação a que? </a:t>
            </a: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Definição dos grupos para mensurar a desigualdade/</a:t>
            </a:r>
            <a:r>
              <a:rPr lang="pt-BR" sz="1400" dirty="0">
                <a:solidFill>
                  <a:schemeClr val="tx1"/>
                </a:solidFill>
                <a:latin typeface="helvetica" panose="020B0604020202020204" pitchFamily="34" charset="0"/>
                <a:cs typeface="helvetica" panose="020B0604020202020204" pitchFamily="34" charset="0"/>
              </a:rPr>
              <a:t> </a:t>
            </a:r>
            <a:r>
              <a:rPr lang="pt-BR" sz="1400" b="1" dirty="0">
                <a:solidFill>
                  <a:schemeClr val="tx1"/>
                </a:solidFill>
                <a:latin typeface="helvetica" panose="020B0604020202020204" pitchFamily="34" charset="0"/>
                <a:cs typeface="helvetica" panose="020B0604020202020204" pitchFamily="34" charset="0"/>
              </a:rPr>
              <a:t>iniquidade em saúde: Como?</a:t>
            </a:r>
            <a:endParaRPr lang="pt-BR" sz="1400" dirty="0">
              <a:solidFill>
                <a:schemeClr val="tx1"/>
              </a:solidFill>
              <a:latin typeface="helvetica" panose="020B0604020202020204" pitchFamily="34" charset="0"/>
              <a:cs typeface="helvetica" panose="020B0604020202020204" pitchFamily="34" charset="0"/>
            </a:endParaRPr>
          </a:p>
        </p:txBody>
      </p:sp>
      <p:pic>
        <p:nvPicPr>
          <p:cNvPr id="2" name="Picture 1" descr="Captura de Tela 2024-08-02 às 09.40.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485" y="2030131"/>
            <a:ext cx="7437030" cy="4648144"/>
          </a:xfrm>
          <a:prstGeom prst="rect">
            <a:avLst/>
          </a:prstGeom>
        </p:spPr>
      </p:pic>
    </p:spTree>
    <p:extLst>
      <p:ext uri="{BB962C8B-B14F-4D97-AF65-F5344CB8AC3E}">
        <p14:creationId xmlns:p14="http://schemas.microsoft.com/office/powerpoint/2010/main" val="2112081784"/>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3714060" y="613911"/>
            <a:ext cx="7847447" cy="5492750"/>
          </a:xfrm>
        </p:spPr>
        <p:txBody>
          <a:bodyPr/>
          <a:lstStyle/>
          <a:p>
            <a:pPr lvl="3" algn="just">
              <a:buNone/>
              <a:defRPr/>
            </a:pPr>
            <a:r>
              <a:rPr lang="pt-BR" sz="1400" b="1" dirty="0">
                <a:solidFill>
                  <a:schemeClr val="tx1"/>
                </a:solidFill>
                <a:latin typeface="helvetica" panose="020B0604020202020204" pitchFamily="34" charset="0"/>
                <a:cs typeface="helvetica" panose="020B0604020202020204" pitchFamily="34" charset="0"/>
              </a:rPr>
              <a:t>Para avaliar a desigualdade é importante:  </a:t>
            </a:r>
          </a:p>
          <a:p>
            <a:pPr lvl="4" algn="just">
              <a:defRPr/>
            </a:pPr>
            <a:r>
              <a:rPr lang="pt-BR" sz="1400" dirty="0">
                <a:solidFill>
                  <a:schemeClr val="tx1"/>
                </a:solidFill>
                <a:latin typeface="helvetica" panose="020B0604020202020204" pitchFamily="34" charset="0"/>
                <a:cs typeface="helvetica" panose="020B0604020202020204" pitchFamily="34" charset="0"/>
              </a:rPr>
              <a:t> Desigualdade de que?</a:t>
            </a:r>
          </a:p>
          <a:p>
            <a:pPr lvl="4" algn="just">
              <a:defRPr/>
            </a:pPr>
            <a:r>
              <a:rPr lang="pt-BR" sz="1400" dirty="0">
                <a:solidFill>
                  <a:schemeClr val="tx1"/>
                </a:solidFill>
                <a:latin typeface="helvetica" panose="020B0604020202020204" pitchFamily="34" charset="0"/>
                <a:cs typeface="helvetica" panose="020B0604020202020204" pitchFamily="34" charset="0"/>
              </a:rPr>
              <a:t>Em relação a que? </a:t>
            </a: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Definição dos grupos para mensurar a desigualdade/</a:t>
            </a:r>
            <a:r>
              <a:rPr lang="pt-BR" sz="1400" dirty="0">
                <a:solidFill>
                  <a:schemeClr val="tx1"/>
                </a:solidFill>
                <a:latin typeface="helvetica" panose="020B0604020202020204" pitchFamily="34" charset="0"/>
                <a:cs typeface="helvetica" panose="020B0604020202020204" pitchFamily="34" charset="0"/>
              </a:rPr>
              <a:t> </a:t>
            </a:r>
            <a:r>
              <a:rPr lang="pt-BR" sz="1400" b="1" dirty="0">
                <a:solidFill>
                  <a:schemeClr val="tx1"/>
                </a:solidFill>
                <a:latin typeface="helvetica" panose="020B0604020202020204" pitchFamily="34" charset="0"/>
                <a:cs typeface="helvetica" panose="020B0604020202020204" pitchFamily="34" charset="0"/>
              </a:rPr>
              <a:t>iniquidade em saúde: Como?</a:t>
            </a:r>
            <a:endParaRPr lang="pt-BR" sz="1400" dirty="0">
              <a:solidFill>
                <a:schemeClr val="tx1"/>
              </a:solidFill>
              <a:latin typeface="helvetica" panose="020B0604020202020204" pitchFamily="34" charset="0"/>
              <a:cs typeface="helvetica" panose="020B0604020202020204" pitchFamily="34" charset="0"/>
            </a:endParaRPr>
          </a:p>
        </p:txBody>
      </p:sp>
      <p:pic>
        <p:nvPicPr>
          <p:cNvPr id="4" name="Picture 3" descr="Captura de Tela 2024-08-02 às 09.48.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907" y="1880384"/>
            <a:ext cx="7964186" cy="4977616"/>
          </a:xfrm>
          <a:prstGeom prst="rect">
            <a:avLst/>
          </a:prstGeom>
        </p:spPr>
      </p:pic>
    </p:spTree>
    <p:extLst>
      <p:ext uri="{BB962C8B-B14F-4D97-AF65-F5344CB8AC3E}">
        <p14:creationId xmlns:p14="http://schemas.microsoft.com/office/powerpoint/2010/main" val="364339643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3714060" y="506069"/>
            <a:ext cx="7847447" cy="5492750"/>
          </a:xfrm>
        </p:spPr>
        <p:txBody>
          <a:bodyPr/>
          <a:lstStyle/>
          <a:p>
            <a:pPr lvl="3" algn="just">
              <a:buNone/>
              <a:defRPr/>
            </a:pPr>
            <a:r>
              <a:rPr lang="pt-BR" sz="1400" b="1" dirty="0">
                <a:solidFill>
                  <a:schemeClr val="tx1"/>
                </a:solidFill>
                <a:latin typeface="helvetica" panose="020B0604020202020204" pitchFamily="34" charset="0"/>
                <a:cs typeface="helvetica" panose="020B0604020202020204" pitchFamily="34" charset="0"/>
              </a:rPr>
              <a:t>Para avaliar a desigualdade é importante:  </a:t>
            </a:r>
          </a:p>
          <a:p>
            <a:pPr lvl="4" algn="just">
              <a:defRPr/>
            </a:pPr>
            <a:r>
              <a:rPr lang="pt-BR" sz="1400" dirty="0">
                <a:solidFill>
                  <a:schemeClr val="tx1"/>
                </a:solidFill>
                <a:latin typeface="helvetica" panose="020B0604020202020204" pitchFamily="34" charset="0"/>
                <a:cs typeface="helvetica" panose="020B0604020202020204" pitchFamily="34" charset="0"/>
              </a:rPr>
              <a:t> Desigualdade de que?</a:t>
            </a:r>
          </a:p>
          <a:p>
            <a:pPr lvl="4" algn="just">
              <a:defRPr/>
            </a:pPr>
            <a:r>
              <a:rPr lang="pt-BR" sz="1400" dirty="0">
                <a:solidFill>
                  <a:schemeClr val="tx1"/>
                </a:solidFill>
                <a:latin typeface="helvetica" panose="020B0604020202020204" pitchFamily="34" charset="0"/>
                <a:cs typeface="helvetica" panose="020B0604020202020204" pitchFamily="34" charset="0"/>
              </a:rPr>
              <a:t>Em relação a que? </a:t>
            </a: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Definição dos grupos para mensurar a desigualdade/</a:t>
            </a:r>
            <a:r>
              <a:rPr lang="pt-BR" sz="1400" dirty="0">
                <a:solidFill>
                  <a:schemeClr val="tx1"/>
                </a:solidFill>
                <a:latin typeface="helvetica" panose="020B0604020202020204" pitchFamily="34" charset="0"/>
                <a:cs typeface="helvetica" panose="020B0604020202020204" pitchFamily="34" charset="0"/>
              </a:rPr>
              <a:t> </a:t>
            </a:r>
            <a:r>
              <a:rPr lang="pt-BR" sz="1400" b="1" dirty="0">
                <a:solidFill>
                  <a:schemeClr val="tx1"/>
                </a:solidFill>
                <a:latin typeface="helvetica" panose="020B0604020202020204" pitchFamily="34" charset="0"/>
                <a:cs typeface="helvetica" panose="020B0604020202020204" pitchFamily="34" charset="0"/>
              </a:rPr>
              <a:t>iniquidade em saúde: Como?</a:t>
            </a:r>
            <a:endParaRPr lang="pt-BR" sz="1400" dirty="0">
              <a:solidFill>
                <a:schemeClr val="tx1"/>
              </a:solidFill>
              <a:latin typeface="helvetica" panose="020B0604020202020204" pitchFamily="34" charset="0"/>
              <a:cs typeface="helvetica" panose="020B0604020202020204" pitchFamily="34" charset="0"/>
            </a:endParaRPr>
          </a:p>
        </p:txBody>
      </p:sp>
      <p:pic>
        <p:nvPicPr>
          <p:cNvPr id="4" name="Picture 3" descr="Captura de Tela 2024-08-02 às 09.49.50.png"/>
          <p:cNvPicPr>
            <a:picLocks noChangeAspect="1"/>
          </p:cNvPicPr>
          <p:nvPr/>
        </p:nvPicPr>
        <p:blipFill rotWithShape="1">
          <a:blip r:embed="rId3">
            <a:extLst>
              <a:ext uri="{28A0092B-C50C-407E-A947-70E740481C1C}">
                <a14:useLocalDpi xmlns:a14="http://schemas.microsoft.com/office/drawing/2010/main" val="0"/>
              </a:ext>
            </a:extLst>
          </a:blip>
          <a:srcRect b="8906"/>
          <a:stretch/>
        </p:blipFill>
        <p:spPr>
          <a:xfrm>
            <a:off x="1826367" y="1796524"/>
            <a:ext cx="8539267" cy="4861728"/>
          </a:xfrm>
          <a:prstGeom prst="rect">
            <a:avLst/>
          </a:prstGeom>
        </p:spPr>
      </p:pic>
    </p:spTree>
    <p:extLst>
      <p:ext uri="{BB962C8B-B14F-4D97-AF65-F5344CB8AC3E}">
        <p14:creationId xmlns:p14="http://schemas.microsoft.com/office/powerpoint/2010/main" val="878422250"/>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3714060" y="506069"/>
            <a:ext cx="7847447" cy="5492750"/>
          </a:xfrm>
        </p:spPr>
        <p:txBody>
          <a:bodyPr/>
          <a:lstStyle/>
          <a:p>
            <a:pPr lvl="3" algn="just">
              <a:buNone/>
              <a:defRPr/>
            </a:pPr>
            <a:r>
              <a:rPr lang="pt-BR" sz="1400" b="1" dirty="0">
                <a:solidFill>
                  <a:schemeClr val="tx1"/>
                </a:solidFill>
                <a:latin typeface="helvetica" panose="020B0604020202020204" pitchFamily="34" charset="0"/>
                <a:cs typeface="helvetica" panose="020B0604020202020204" pitchFamily="34" charset="0"/>
              </a:rPr>
              <a:t>Para avaliar a desigualdade é importante:  </a:t>
            </a:r>
          </a:p>
          <a:p>
            <a:pPr lvl="4" algn="just">
              <a:defRPr/>
            </a:pPr>
            <a:r>
              <a:rPr lang="pt-BR" sz="1400" dirty="0">
                <a:solidFill>
                  <a:schemeClr val="tx1"/>
                </a:solidFill>
                <a:latin typeface="helvetica" panose="020B0604020202020204" pitchFamily="34" charset="0"/>
                <a:cs typeface="helvetica" panose="020B0604020202020204" pitchFamily="34" charset="0"/>
              </a:rPr>
              <a:t> Desigualdade de que?</a:t>
            </a:r>
          </a:p>
          <a:p>
            <a:pPr lvl="4" algn="just">
              <a:defRPr/>
            </a:pPr>
            <a:r>
              <a:rPr lang="pt-BR" sz="1400" dirty="0">
                <a:solidFill>
                  <a:schemeClr val="tx1"/>
                </a:solidFill>
                <a:latin typeface="helvetica" panose="020B0604020202020204" pitchFamily="34" charset="0"/>
                <a:cs typeface="helvetica" panose="020B0604020202020204" pitchFamily="34" charset="0"/>
              </a:rPr>
              <a:t>Em relação a que? </a:t>
            </a: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Definição dos grupos para mensurar a desigualdade/</a:t>
            </a:r>
            <a:r>
              <a:rPr lang="pt-BR" sz="1400" dirty="0">
                <a:solidFill>
                  <a:schemeClr val="tx1"/>
                </a:solidFill>
                <a:latin typeface="helvetica" panose="020B0604020202020204" pitchFamily="34" charset="0"/>
                <a:cs typeface="helvetica" panose="020B0604020202020204" pitchFamily="34" charset="0"/>
              </a:rPr>
              <a:t> </a:t>
            </a:r>
            <a:r>
              <a:rPr lang="pt-BR" sz="1400" b="1" dirty="0">
                <a:solidFill>
                  <a:schemeClr val="tx1"/>
                </a:solidFill>
                <a:latin typeface="helvetica" panose="020B0604020202020204" pitchFamily="34" charset="0"/>
                <a:cs typeface="helvetica" panose="020B0604020202020204" pitchFamily="34" charset="0"/>
              </a:rPr>
              <a:t>iniquidade em saúde: Como?</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Analisando a tabela de região geográfica  </a:t>
            </a:r>
            <a:endParaRPr lang="pt-BR" sz="1400" dirty="0">
              <a:solidFill>
                <a:schemeClr val="tx1"/>
              </a:solidFill>
              <a:latin typeface="helvetica" panose="020B0604020202020204" pitchFamily="34" charset="0"/>
              <a:cs typeface="helvetica" panose="020B0604020202020204" pitchFamily="34" charset="0"/>
            </a:endParaRPr>
          </a:p>
        </p:txBody>
      </p:sp>
      <p:pic>
        <p:nvPicPr>
          <p:cNvPr id="4" name="Picture 3" descr="Captura de Tela 2024-08-02 às 09.49.50.png"/>
          <p:cNvPicPr>
            <a:picLocks noChangeAspect="1"/>
          </p:cNvPicPr>
          <p:nvPr/>
        </p:nvPicPr>
        <p:blipFill rotWithShape="1">
          <a:blip r:embed="rId3">
            <a:extLst>
              <a:ext uri="{28A0092B-C50C-407E-A947-70E740481C1C}">
                <a14:useLocalDpi xmlns:a14="http://schemas.microsoft.com/office/drawing/2010/main" val="0"/>
              </a:ext>
            </a:extLst>
          </a:blip>
          <a:srcRect l="5015" t="49570" r="4542" b="17901"/>
          <a:stretch/>
        </p:blipFill>
        <p:spPr>
          <a:xfrm>
            <a:off x="978841" y="2851650"/>
            <a:ext cx="10234318" cy="2348405"/>
          </a:xfrm>
          <a:prstGeom prst="rect">
            <a:avLst/>
          </a:prstGeom>
        </p:spPr>
      </p:pic>
    </p:spTree>
    <p:extLst>
      <p:ext uri="{BB962C8B-B14F-4D97-AF65-F5344CB8AC3E}">
        <p14:creationId xmlns:p14="http://schemas.microsoft.com/office/powerpoint/2010/main" val="532929096"/>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3714060" y="506069"/>
            <a:ext cx="7847447" cy="4729914"/>
          </a:xfrm>
        </p:spPr>
        <p:txBody>
          <a:bodyPr/>
          <a:lstStyle/>
          <a:p>
            <a:pPr lvl="3" algn="just">
              <a:buNone/>
              <a:defRPr/>
            </a:pPr>
            <a:r>
              <a:rPr lang="pt-BR" sz="1400" b="1" dirty="0">
                <a:solidFill>
                  <a:schemeClr val="tx1"/>
                </a:solidFill>
                <a:latin typeface="helvetica" panose="020B0604020202020204" pitchFamily="34" charset="0"/>
                <a:cs typeface="helvetica" panose="020B0604020202020204" pitchFamily="34" charset="0"/>
              </a:rPr>
              <a:t>Para avaliar a desigualdade é importante:  </a:t>
            </a:r>
          </a:p>
          <a:p>
            <a:pPr lvl="4" algn="just">
              <a:defRPr/>
            </a:pPr>
            <a:r>
              <a:rPr lang="pt-BR" sz="1400" dirty="0">
                <a:solidFill>
                  <a:schemeClr val="tx1"/>
                </a:solidFill>
                <a:latin typeface="helvetica" panose="020B0604020202020204" pitchFamily="34" charset="0"/>
                <a:cs typeface="helvetica" panose="020B0604020202020204" pitchFamily="34" charset="0"/>
              </a:rPr>
              <a:t> Desigualdade de que?</a:t>
            </a:r>
          </a:p>
          <a:p>
            <a:pPr lvl="4" algn="just">
              <a:defRPr/>
            </a:pPr>
            <a:r>
              <a:rPr lang="pt-BR" sz="1400" dirty="0">
                <a:solidFill>
                  <a:schemeClr val="tx1"/>
                </a:solidFill>
                <a:latin typeface="helvetica" panose="020B0604020202020204" pitchFamily="34" charset="0"/>
                <a:cs typeface="helvetica" panose="020B0604020202020204" pitchFamily="34" charset="0"/>
              </a:rPr>
              <a:t>Em relação a que? </a:t>
            </a: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Definição dos grupos para mensurar a desigualdade/</a:t>
            </a:r>
            <a:r>
              <a:rPr lang="pt-BR" sz="1400" dirty="0">
                <a:solidFill>
                  <a:schemeClr val="tx1"/>
                </a:solidFill>
                <a:latin typeface="helvetica" panose="020B0604020202020204" pitchFamily="34" charset="0"/>
                <a:cs typeface="helvetica" panose="020B0604020202020204" pitchFamily="34" charset="0"/>
              </a:rPr>
              <a:t> </a:t>
            </a:r>
            <a:r>
              <a:rPr lang="pt-BR" sz="1400" b="1" dirty="0">
                <a:solidFill>
                  <a:schemeClr val="tx1"/>
                </a:solidFill>
                <a:latin typeface="helvetica" panose="020B0604020202020204" pitchFamily="34" charset="0"/>
                <a:cs typeface="helvetica" panose="020B0604020202020204" pitchFamily="34" charset="0"/>
              </a:rPr>
              <a:t>iniquidade em saúde: Como?</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Analisando a tabela de região geográfica </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 </a:t>
            </a:r>
            <a:endParaRPr lang="pt-BR" sz="1400" dirty="0">
              <a:solidFill>
                <a:schemeClr val="tx1"/>
              </a:solidFill>
              <a:latin typeface="helvetica" panose="020B0604020202020204" pitchFamily="34" charset="0"/>
              <a:cs typeface="helvetica" panose="020B0604020202020204" pitchFamily="34" charset="0"/>
            </a:endParaRPr>
          </a:p>
        </p:txBody>
      </p:sp>
      <p:sp>
        <p:nvSpPr>
          <p:cNvPr id="2" name="TextBox 1"/>
          <p:cNvSpPr txBox="1"/>
          <p:nvPr/>
        </p:nvSpPr>
        <p:spPr>
          <a:xfrm>
            <a:off x="1916933" y="5739213"/>
            <a:ext cx="6912943" cy="369332"/>
          </a:xfrm>
          <a:prstGeom prst="rect">
            <a:avLst/>
          </a:prstGeom>
          <a:noFill/>
        </p:spPr>
        <p:txBody>
          <a:bodyPr wrap="square" rtlCol="0">
            <a:spAutoFit/>
          </a:bodyPr>
          <a:lstStyle/>
          <a:p>
            <a:r>
              <a:rPr lang="en-US" b="1" dirty="0" err="1">
                <a:solidFill>
                  <a:srgbClr val="000090"/>
                </a:solidFill>
              </a:rPr>
              <a:t>Quais</a:t>
            </a:r>
            <a:r>
              <a:rPr lang="en-US" b="1" dirty="0">
                <a:solidFill>
                  <a:srgbClr val="000090"/>
                </a:solidFill>
              </a:rPr>
              <a:t> </a:t>
            </a:r>
            <a:r>
              <a:rPr lang="en-US" b="1" dirty="0" err="1">
                <a:solidFill>
                  <a:srgbClr val="000090"/>
                </a:solidFill>
              </a:rPr>
              <a:t>afirmações</a:t>
            </a:r>
            <a:r>
              <a:rPr lang="en-US" b="1" dirty="0">
                <a:solidFill>
                  <a:srgbClr val="000090"/>
                </a:solidFill>
              </a:rPr>
              <a:t> </a:t>
            </a:r>
            <a:r>
              <a:rPr lang="en-US" b="1" dirty="0" err="1">
                <a:solidFill>
                  <a:srgbClr val="000090"/>
                </a:solidFill>
              </a:rPr>
              <a:t>podem</a:t>
            </a:r>
            <a:r>
              <a:rPr lang="en-US" b="1" dirty="0">
                <a:solidFill>
                  <a:srgbClr val="000090"/>
                </a:solidFill>
              </a:rPr>
              <a:t> </a:t>
            </a:r>
            <a:r>
              <a:rPr lang="en-US" b="1" dirty="0" err="1">
                <a:solidFill>
                  <a:srgbClr val="000090"/>
                </a:solidFill>
              </a:rPr>
              <a:t>ser</a:t>
            </a:r>
            <a:r>
              <a:rPr lang="en-US" b="1" dirty="0">
                <a:solidFill>
                  <a:srgbClr val="000090"/>
                </a:solidFill>
              </a:rPr>
              <a:t> </a:t>
            </a:r>
            <a:r>
              <a:rPr lang="en-US" b="1" dirty="0" err="1">
                <a:solidFill>
                  <a:srgbClr val="000090"/>
                </a:solidFill>
              </a:rPr>
              <a:t>realizadas</a:t>
            </a:r>
            <a:r>
              <a:rPr lang="en-US" b="1" dirty="0">
                <a:solidFill>
                  <a:srgbClr val="000090"/>
                </a:solidFill>
              </a:rPr>
              <a:t>? </a:t>
            </a:r>
          </a:p>
        </p:txBody>
      </p:sp>
      <p:sp>
        <p:nvSpPr>
          <p:cNvPr id="6" name="TextBox 5"/>
          <p:cNvSpPr txBox="1"/>
          <p:nvPr/>
        </p:nvSpPr>
        <p:spPr>
          <a:xfrm>
            <a:off x="1889621" y="6119265"/>
            <a:ext cx="6912943" cy="369332"/>
          </a:xfrm>
          <a:prstGeom prst="rect">
            <a:avLst/>
          </a:prstGeom>
          <a:noFill/>
        </p:spPr>
        <p:txBody>
          <a:bodyPr wrap="square" rtlCol="0">
            <a:spAutoFit/>
          </a:bodyPr>
          <a:lstStyle/>
          <a:p>
            <a:r>
              <a:rPr lang="en-US" b="1" dirty="0">
                <a:solidFill>
                  <a:srgbClr val="000090"/>
                </a:solidFill>
              </a:rPr>
              <a:t>São </a:t>
            </a:r>
            <a:r>
              <a:rPr lang="en-US" b="1" dirty="0" err="1">
                <a:solidFill>
                  <a:srgbClr val="000090"/>
                </a:solidFill>
              </a:rPr>
              <a:t>coerentes</a:t>
            </a:r>
            <a:r>
              <a:rPr lang="en-US" b="1" dirty="0">
                <a:solidFill>
                  <a:srgbClr val="000090"/>
                </a:solidFill>
              </a:rPr>
              <a:t> com a </a:t>
            </a:r>
            <a:r>
              <a:rPr lang="en-US" b="1" dirty="0" err="1">
                <a:solidFill>
                  <a:srgbClr val="000090"/>
                </a:solidFill>
              </a:rPr>
              <a:t>realidade</a:t>
            </a:r>
            <a:r>
              <a:rPr lang="en-US" b="1" dirty="0">
                <a:solidFill>
                  <a:srgbClr val="000090"/>
                </a:solidFill>
              </a:rPr>
              <a:t>? </a:t>
            </a:r>
          </a:p>
        </p:txBody>
      </p:sp>
      <p:pic>
        <p:nvPicPr>
          <p:cNvPr id="5" name="Picture 3" descr="Captura de Tela 2024-08-02 às 09.49.50.png">
            <a:extLst>
              <a:ext uri="{FF2B5EF4-FFF2-40B4-BE49-F238E27FC236}">
                <a16:creationId xmlns:a16="http://schemas.microsoft.com/office/drawing/2014/main" id="{E14B4A5A-C6F6-D134-5000-F57B1B9E12ED}"/>
              </a:ext>
            </a:extLst>
          </p:cNvPr>
          <p:cNvPicPr>
            <a:picLocks noChangeAspect="1"/>
          </p:cNvPicPr>
          <p:nvPr/>
        </p:nvPicPr>
        <p:blipFill rotWithShape="1">
          <a:blip r:embed="rId3">
            <a:extLst>
              <a:ext uri="{28A0092B-C50C-407E-A947-70E740481C1C}">
                <a14:useLocalDpi xmlns:a14="http://schemas.microsoft.com/office/drawing/2010/main" val="0"/>
              </a:ext>
            </a:extLst>
          </a:blip>
          <a:srcRect l="5015" t="49570" r="4542" b="17901"/>
          <a:stretch/>
        </p:blipFill>
        <p:spPr>
          <a:xfrm>
            <a:off x="978841" y="2851650"/>
            <a:ext cx="10234318" cy="2348405"/>
          </a:xfrm>
          <a:prstGeom prst="rect">
            <a:avLst/>
          </a:prstGeom>
        </p:spPr>
      </p:pic>
    </p:spTree>
    <p:extLst>
      <p:ext uri="{BB962C8B-B14F-4D97-AF65-F5344CB8AC3E}">
        <p14:creationId xmlns:p14="http://schemas.microsoft.com/office/powerpoint/2010/main" val="2245710793"/>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3714060" y="506069"/>
            <a:ext cx="7847447" cy="4729914"/>
          </a:xfrm>
        </p:spPr>
        <p:txBody>
          <a:bodyPr/>
          <a:lstStyle/>
          <a:p>
            <a:pPr lvl="3" algn="just">
              <a:buNone/>
              <a:defRPr/>
            </a:pPr>
            <a:r>
              <a:rPr lang="pt-BR" sz="1400" b="1" dirty="0">
                <a:solidFill>
                  <a:schemeClr val="tx1"/>
                </a:solidFill>
                <a:latin typeface="helvetica" panose="020B0604020202020204" pitchFamily="34" charset="0"/>
                <a:cs typeface="helvetica" panose="020B0604020202020204" pitchFamily="34" charset="0"/>
              </a:rPr>
              <a:t>Para avaliar a desigualdade é importante:  </a:t>
            </a:r>
          </a:p>
          <a:p>
            <a:pPr lvl="4" algn="just">
              <a:defRPr/>
            </a:pPr>
            <a:r>
              <a:rPr lang="pt-BR" sz="1400" dirty="0">
                <a:solidFill>
                  <a:schemeClr val="tx1"/>
                </a:solidFill>
                <a:latin typeface="helvetica" panose="020B0604020202020204" pitchFamily="34" charset="0"/>
                <a:cs typeface="helvetica" panose="020B0604020202020204" pitchFamily="34" charset="0"/>
              </a:rPr>
              <a:t> Desigualdade de que?</a:t>
            </a:r>
          </a:p>
          <a:p>
            <a:pPr lvl="4" algn="just">
              <a:defRPr/>
            </a:pPr>
            <a:r>
              <a:rPr lang="pt-BR" sz="1400" dirty="0">
                <a:solidFill>
                  <a:schemeClr val="tx1"/>
                </a:solidFill>
                <a:latin typeface="helvetica" panose="020B0604020202020204" pitchFamily="34" charset="0"/>
                <a:cs typeface="helvetica" panose="020B0604020202020204" pitchFamily="34" charset="0"/>
              </a:rPr>
              <a:t>Em relação a que? </a:t>
            </a: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Definição dos grupos para mensurar a desigualdade/</a:t>
            </a:r>
            <a:r>
              <a:rPr lang="pt-BR" sz="1400" dirty="0">
                <a:solidFill>
                  <a:schemeClr val="tx1"/>
                </a:solidFill>
                <a:latin typeface="helvetica" panose="020B0604020202020204" pitchFamily="34" charset="0"/>
                <a:cs typeface="helvetica" panose="020B0604020202020204" pitchFamily="34" charset="0"/>
              </a:rPr>
              <a:t> </a:t>
            </a:r>
            <a:r>
              <a:rPr lang="pt-BR" sz="1400" b="1" dirty="0">
                <a:solidFill>
                  <a:schemeClr val="tx1"/>
                </a:solidFill>
                <a:latin typeface="helvetica" panose="020B0604020202020204" pitchFamily="34" charset="0"/>
                <a:cs typeface="helvetica" panose="020B0604020202020204" pitchFamily="34" charset="0"/>
              </a:rPr>
              <a:t>iniquidade em saúde: Como?</a:t>
            </a:r>
          </a:p>
          <a:p>
            <a:pPr lvl="3" algn="just">
              <a:buNone/>
              <a:defRPr/>
            </a:pPr>
            <a:r>
              <a:rPr lang="pt-BR" sz="1400" b="1" dirty="0">
                <a:solidFill>
                  <a:schemeClr val="tx1"/>
                </a:solidFill>
                <a:latin typeface="helvetica" panose="020B0604020202020204" pitchFamily="34" charset="0"/>
                <a:cs typeface="helvetica" panose="020B0604020202020204" pitchFamily="34" charset="0"/>
              </a:rPr>
              <a:t>Análise da população das regiões Norte e Sul</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 </a:t>
            </a:r>
            <a:endParaRPr lang="pt-BR" sz="1400" dirty="0">
              <a:solidFill>
                <a:schemeClr val="tx1"/>
              </a:solidFill>
              <a:latin typeface="helvetica" panose="020B0604020202020204" pitchFamily="34" charset="0"/>
              <a:cs typeface="helvetica" panose="020B0604020202020204" pitchFamily="34" charset="0"/>
            </a:endParaRPr>
          </a:p>
        </p:txBody>
      </p:sp>
      <p:sp>
        <p:nvSpPr>
          <p:cNvPr id="5" name="Rectangle 4"/>
          <p:cNvSpPr/>
          <p:nvPr/>
        </p:nvSpPr>
        <p:spPr>
          <a:xfrm>
            <a:off x="508063" y="6484673"/>
            <a:ext cx="6096000" cy="307777"/>
          </a:xfrm>
          <a:prstGeom prst="rect">
            <a:avLst/>
          </a:prstGeom>
        </p:spPr>
        <p:txBody>
          <a:bodyPr>
            <a:spAutoFit/>
          </a:bodyPr>
          <a:lstStyle/>
          <a:p>
            <a:r>
              <a:rPr lang="en-US" sz="1400" dirty="0">
                <a:latin typeface="Helvetica"/>
                <a:cs typeface="Helvetica"/>
              </a:rPr>
              <a:t>https://censo2022.ibge.gov.br/panorama/</a:t>
            </a:r>
            <a:r>
              <a:rPr lang="en-US" sz="1400" dirty="0" err="1">
                <a:latin typeface="Helvetica"/>
                <a:cs typeface="Helvetica"/>
              </a:rPr>
              <a:t>indicadores.html?localidade</a:t>
            </a:r>
            <a:r>
              <a:rPr lang="en-US" sz="1400" dirty="0">
                <a:latin typeface="Helvetica"/>
                <a:cs typeface="Helvetica"/>
              </a:rPr>
              <a:t>=BR</a:t>
            </a:r>
          </a:p>
        </p:txBody>
      </p:sp>
      <p:pic>
        <p:nvPicPr>
          <p:cNvPr id="8" name="Picture 7" descr="Captura de Tela 2024-08-02 às 10.14.24.png"/>
          <p:cNvPicPr>
            <a:picLocks noChangeAspect="1"/>
          </p:cNvPicPr>
          <p:nvPr/>
        </p:nvPicPr>
        <p:blipFill rotWithShape="1">
          <a:blip r:embed="rId3">
            <a:extLst>
              <a:ext uri="{28A0092B-C50C-407E-A947-70E740481C1C}">
                <a14:useLocalDpi xmlns:a14="http://schemas.microsoft.com/office/drawing/2010/main" val="0"/>
              </a:ext>
            </a:extLst>
          </a:blip>
          <a:srcRect l="51221" t="28304" r="10113" b="26970"/>
          <a:stretch/>
        </p:blipFill>
        <p:spPr>
          <a:xfrm>
            <a:off x="551113" y="2671909"/>
            <a:ext cx="4242736" cy="3067305"/>
          </a:xfrm>
          <a:prstGeom prst="rect">
            <a:avLst/>
          </a:prstGeom>
        </p:spPr>
      </p:pic>
      <p:pic>
        <p:nvPicPr>
          <p:cNvPr id="9" name="Picture 8" descr="Captura de Tela 2024-08-02 às 10.48.23.png"/>
          <p:cNvPicPr>
            <a:picLocks noChangeAspect="1"/>
          </p:cNvPicPr>
          <p:nvPr/>
        </p:nvPicPr>
        <p:blipFill rotWithShape="1">
          <a:blip r:embed="rId4">
            <a:extLst>
              <a:ext uri="{28A0092B-C50C-407E-A947-70E740481C1C}">
                <a14:useLocalDpi xmlns:a14="http://schemas.microsoft.com/office/drawing/2010/main" val="0"/>
              </a:ext>
            </a:extLst>
          </a:blip>
          <a:srcRect l="51329" t="11357" r="9364" b="43393"/>
          <a:stretch/>
        </p:blipFill>
        <p:spPr>
          <a:xfrm>
            <a:off x="6679202" y="2528130"/>
            <a:ext cx="4462977" cy="3211084"/>
          </a:xfrm>
          <a:prstGeom prst="rect">
            <a:avLst/>
          </a:prstGeom>
        </p:spPr>
      </p:pic>
      <p:sp>
        <p:nvSpPr>
          <p:cNvPr id="10" name="TextBox 9"/>
          <p:cNvSpPr txBox="1"/>
          <p:nvPr/>
        </p:nvSpPr>
        <p:spPr>
          <a:xfrm>
            <a:off x="2635784" y="2671909"/>
            <a:ext cx="787445" cy="369332"/>
          </a:xfrm>
          <a:prstGeom prst="rect">
            <a:avLst/>
          </a:prstGeom>
          <a:noFill/>
        </p:spPr>
        <p:txBody>
          <a:bodyPr wrap="none" rtlCol="0">
            <a:spAutoFit/>
          </a:bodyPr>
          <a:lstStyle/>
          <a:p>
            <a:r>
              <a:rPr lang="en-US" b="1" dirty="0">
                <a:solidFill>
                  <a:schemeClr val="accent6">
                    <a:lumMod val="75000"/>
                  </a:schemeClr>
                </a:solidFill>
                <a:latin typeface="Helvetica"/>
                <a:cs typeface="Helvetica"/>
              </a:rPr>
              <a:t>Norte </a:t>
            </a:r>
          </a:p>
        </p:txBody>
      </p:sp>
      <p:sp>
        <p:nvSpPr>
          <p:cNvPr id="12" name="TextBox 11"/>
          <p:cNvSpPr txBox="1"/>
          <p:nvPr/>
        </p:nvSpPr>
        <p:spPr>
          <a:xfrm>
            <a:off x="8910392" y="2536749"/>
            <a:ext cx="543764" cy="369332"/>
          </a:xfrm>
          <a:prstGeom prst="rect">
            <a:avLst/>
          </a:prstGeom>
          <a:noFill/>
        </p:spPr>
        <p:txBody>
          <a:bodyPr wrap="none" rtlCol="0">
            <a:spAutoFit/>
          </a:bodyPr>
          <a:lstStyle/>
          <a:p>
            <a:r>
              <a:rPr lang="en-US" b="1" dirty="0" err="1">
                <a:solidFill>
                  <a:schemeClr val="accent6">
                    <a:lumMod val="75000"/>
                  </a:schemeClr>
                </a:solidFill>
                <a:latin typeface="Helvetica"/>
                <a:cs typeface="Helvetica"/>
              </a:rPr>
              <a:t>Sul</a:t>
            </a:r>
            <a:r>
              <a:rPr lang="en-US" b="1" dirty="0">
                <a:solidFill>
                  <a:schemeClr val="accent6">
                    <a:lumMod val="75000"/>
                  </a:schemeClr>
                </a:solidFill>
                <a:latin typeface="Helvetica"/>
                <a:cs typeface="Helvetica"/>
              </a:rPr>
              <a:t> </a:t>
            </a:r>
          </a:p>
        </p:txBody>
      </p:sp>
    </p:spTree>
    <p:extLst>
      <p:ext uri="{BB962C8B-B14F-4D97-AF65-F5344CB8AC3E}">
        <p14:creationId xmlns:p14="http://schemas.microsoft.com/office/powerpoint/2010/main" val="79384592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3714060" y="506069"/>
            <a:ext cx="7847447" cy="4729914"/>
          </a:xfrm>
        </p:spPr>
        <p:txBody>
          <a:bodyPr/>
          <a:lstStyle/>
          <a:p>
            <a:pPr lvl="3" algn="just">
              <a:buNone/>
              <a:defRPr/>
            </a:pPr>
            <a:r>
              <a:rPr lang="pt-BR" sz="1400" b="1" dirty="0">
                <a:solidFill>
                  <a:schemeClr val="tx1"/>
                </a:solidFill>
                <a:latin typeface="helvetica" panose="020B0604020202020204" pitchFamily="34" charset="0"/>
                <a:cs typeface="helvetica" panose="020B0604020202020204" pitchFamily="34" charset="0"/>
              </a:rPr>
              <a:t>Para avaliar a desigualdade é importante:  </a:t>
            </a:r>
          </a:p>
          <a:p>
            <a:pPr lvl="4" algn="just">
              <a:defRPr/>
            </a:pPr>
            <a:r>
              <a:rPr lang="pt-BR" sz="1400" dirty="0">
                <a:solidFill>
                  <a:schemeClr val="tx1"/>
                </a:solidFill>
                <a:latin typeface="helvetica" panose="020B0604020202020204" pitchFamily="34" charset="0"/>
                <a:cs typeface="helvetica" panose="020B0604020202020204" pitchFamily="34" charset="0"/>
              </a:rPr>
              <a:t> Desigualdade de que?</a:t>
            </a:r>
          </a:p>
          <a:p>
            <a:pPr lvl="4" algn="just">
              <a:defRPr/>
            </a:pPr>
            <a:r>
              <a:rPr lang="pt-BR" sz="1400" dirty="0">
                <a:solidFill>
                  <a:schemeClr val="tx1"/>
                </a:solidFill>
                <a:latin typeface="helvetica" panose="020B0604020202020204" pitchFamily="34" charset="0"/>
                <a:cs typeface="helvetica" panose="020B0604020202020204" pitchFamily="34" charset="0"/>
              </a:rPr>
              <a:t>Em relação a que? </a:t>
            </a: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Definição dos grupos para mensurar a desigualdade/</a:t>
            </a:r>
            <a:r>
              <a:rPr lang="pt-BR" sz="1400" dirty="0">
                <a:solidFill>
                  <a:schemeClr val="tx1"/>
                </a:solidFill>
                <a:latin typeface="helvetica" panose="020B0604020202020204" pitchFamily="34" charset="0"/>
                <a:cs typeface="helvetica" panose="020B0604020202020204" pitchFamily="34" charset="0"/>
              </a:rPr>
              <a:t> </a:t>
            </a:r>
            <a:r>
              <a:rPr lang="pt-BR" sz="1400" b="1" dirty="0">
                <a:solidFill>
                  <a:schemeClr val="tx1"/>
                </a:solidFill>
                <a:latin typeface="helvetica" panose="020B0604020202020204" pitchFamily="34" charset="0"/>
                <a:cs typeface="helvetica" panose="020B0604020202020204" pitchFamily="34" charset="0"/>
              </a:rPr>
              <a:t>iniquidade em saúde: Como?</a:t>
            </a:r>
          </a:p>
          <a:p>
            <a:pPr lvl="3" algn="just">
              <a:buNone/>
              <a:defRPr/>
            </a:pPr>
            <a:r>
              <a:rPr lang="pt-BR" sz="1400" b="1" dirty="0">
                <a:solidFill>
                  <a:schemeClr val="tx1"/>
                </a:solidFill>
                <a:latin typeface="helvetica" panose="020B0604020202020204" pitchFamily="34" charset="0"/>
                <a:cs typeface="helvetica" panose="020B0604020202020204" pitchFamily="34" charset="0"/>
              </a:rPr>
              <a:t>Análise da população das regiões Norte e Sul</a:t>
            </a: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 </a:t>
            </a:r>
            <a:endParaRPr lang="pt-BR" sz="1400" dirty="0">
              <a:solidFill>
                <a:schemeClr val="tx1"/>
              </a:solidFill>
              <a:latin typeface="helvetica" panose="020B0604020202020204" pitchFamily="34" charset="0"/>
              <a:cs typeface="helvetica" panose="020B0604020202020204" pitchFamily="34" charset="0"/>
            </a:endParaRPr>
          </a:p>
        </p:txBody>
      </p:sp>
      <p:sp>
        <p:nvSpPr>
          <p:cNvPr id="5" name="Rectangle 4"/>
          <p:cNvSpPr/>
          <p:nvPr/>
        </p:nvSpPr>
        <p:spPr>
          <a:xfrm>
            <a:off x="508063" y="6484673"/>
            <a:ext cx="6096000" cy="307777"/>
          </a:xfrm>
          <a:prstGeom prst="rect">
            <a:avLst/>
          </a:prstGeom>
        </p:spPr>
        <p:txBody>
          <a:bodyPr>
            <a:spAutoFit/>
          </a:bodyPr>
          <a:lstStyle/>
          <a:p>
            <a:r>
              <a:rPr lang="en-US" sz="1400" dirty="0">
                <a:latin typeface="Helvetica"/>
                <a:cs typeface="Helvetica"/>
              </a:rPr>
              <a:t>https://censo2022.ibge.gov.br/panorama/</a:t>
            </a:r>
            <a:r>
              <a:rPr lang="en-US" sz="1400" dirty="0" err="1">
                <a:latin typeface="Helvetica"/>
                <a:cs typeface="Helvetica"/>
              </a:rPr>
              <a:t>indicadores.html?localidade</a:t>
            </a:r>
            <a:r>
              <a:rPr lang="en-US" sz="1400" dirty="0">
                <a:latin typeface="Helvetica"/>
                <a:cs typeface="Helvetica"/>
              </a:rPr>
              <a:t>=BR</a:t>
            </a:r>
          </a:p>
        </p:txBody>
      </p:sp>
      <p:pic>
        <p:nvPicPr>
          <p:cNvPr id="4" name="Picture 7" descr="Captura de Tela 2024-08-02 às 10.14.24.png">
            <a:extLst>
              <a:ext uri="{FF2B5EF4-FFF2-40B4-BE49-F238E27FC236}">
                <a16:creationId xmlns:a16="http://schemas.microsoft.com/office/drawing/2014/main" id="{57E4CC34-6D1D-0F60-B7AC-7A9A447ECCF8}"/>
              </a:ext>
            </a:extLst>
          </p:cNvPr>
          <p:cNvPicPr>
            <a:picLocks noChangeAspect="1"/>
          </p:cNvPicPr>
          <p:nvPr/>
        </p:nvPicPr>
        <p:blipFill rotWithShape="1">
          <a:blip r:embed="rId3">
            <a:extLst>
              <a:ext uri="{28A0092B-C50C-407E-A947-70E740481C1C}">
                <a14:useLocalDpi xmlns:a14="http://schemas.microsoft.com/office/drawing/2010/main" val="0"/>
              </a:ext>
            </a:extLst>
          </a:blip>
          <a:srcRect l="51221" t="28304" r="10113" b="26970"/>
          <a:stretch/>
        </p:blipFill>
        <p:spPr>
          <a:xfrm>
            <a:off x="551113" y="2671909"/>
            <a:ext cx="4242736" cy="3067305"/>
          </a:xfrm>
          <a:prstGeom prst="rect">
            <a:avLst/>
          </a:prstGeom>
        </p:spPr>
      </p:pic>
      <p:pic>
        <p:nvPicPr>
          <p:cNvPr id="6" name="Picture 8" descr="Captura de Tela 2024-08-02 às 10.48.23.png">
            <a:extLst>
              <a:ext uri="{FF2B5EF4-FFF2-40B4-BE49-F238E27FC236}">
                <a16:creationId xmlns:a16="http://schemas.microsoft.com/office/drawing/2014/main" id="{92522DA8-6361-F897-3AFD-0BF2BA8D61A7}"/>
              </a:ext>
            </a:extLst>
          </p:cNvPr>
          <p:cNvPicPr>
            <a:picLocks noChangeAspect="1"/>
          </p:cNvPicPr>
          <p:nvPr/>
        </p:nvPicPr>
        <p:blipFill rotWithShape="1">
          <a:blip r:embed="rId4">
            <a:extLst>
              <a:ext uri="{28A0092B-C50C-407E-A947-70E740481C1C}">
                <a14:useLocalDpi xmlns:a14="http://schemas.microsoft.com/office/drawing/2010/main" val="0"/>
              </a:ext>
            </a:extLst>
          </a:blip>
          <a:srcRect l="51329" t="11357" r="9364" b="43393"/>
          <a:stretch/>
        </p:blipFill>
        <p:spPr>
          <a:xfrm>
            <a:off x="6679202" y="2528130"/>
            <a:ext cx="4462977" cy="3211084"/>
          </a:xfrm>
          <a:prstGeom prst="rect">
            <a:avLst/>
          </a:prstGeom>
        </p:spPr>
      </p:pic>
      <p:sp>
        <p:nvSpPr>
          <p:cNvPr id="7" name="TextBox 9">
            <a:extLst>
              <a:ext uri="{FF2B5EF4-FFF2-40B4-BE49-F238E27FC236}">
                <a16:creationId xmlns:a16="http://schemas.microsoft.com/office/drawing/2014/main" id="{319C9D96-CDF2-91FD-453B-8754A3EA839B}"/>
              </a:ext>
            </a:extLst>
          </p:cNvPr>
          <p:cNvSpPr txBox="1"/>
          <p:nvPr/>
        </p:nvSpPr>
        <p:spPr>
          <a:xfrm>
            <a:off x="2635784" y="2671909"/>
            <a:ext cx="787445" cy="369332"/>
          </a:xfrm>
          <a:prstGeom prst="rect">
            <a:avLst/>
          </a:prstGeom>
          <a:noFill/>
        </p:spPr>
        <p:txBody>
          <a:bodyPr wrap="none" rtlCol="0">
            <a:spAutoFit/>
          </a:bodyPr>
          <a:lstStyle/>
          <a:p>
            <a:r>
              <a:rPr lang="en-US" b="1" dirty="0">
                <a:solidFill>
                  <a:schemeClr val="accent6">
                    <a:lumMod val="75000"/>
                  </a:schemeClr>
                </a:solidFill>
                <a:latin typeface="Helvetica"/>
                <a:cs typeface="Helvetica"/>
              </a:rPr>
              <a:t>Norte </a:t>
            </a:r>
          </a:p>
        </p:txBody>
      </p:sp>
      <p:sp>
        <p:nvSpPr>
          <p:cNvPr id="13" name="TextBox 11">
            <a:extLst>
              <a:ext uri="{FF2B5EF4-FFF2-40B4-BE49-F238E27FC236}">
                <a16:creationId xmlns:a16="http://schemas.microsoft.com/office/drawing/2014/main" id="{901EFC28-7352-58F5-7B12-CBA505A976A3}"/>
              </a:ext>
            </a:extLst>
          </p:cNvPr>
          <p:cNvSpPr txBox="1"/>
          <p:nvPr/>
        </p:nvSpPr>
        <p:spPr>
          <a:xfrm>
            <a:off x="8910392" y="2536749"/>
            <a:ext cx="543764" cy="369332"/>
          </a:xfrm>
          <a:prstGeom prst="rect">
            <a:avLst/>
          </a:prstGeom>
          <a:noFill/>
        </p:spPr>
        <p:txBody>
          <a:bodyPr wrap="none" rtlCol="0">
            <a:spAutoFit/>
          </a:bodyPr>
          <a:lstStyle/>
          <a:p>
            <a:r>
              <a:rPr lang="en-US" b="1" dirty="0" err="1">
                <a:solidFill>
                  <a:schemeClr val="accent6">
                    <a:lumMod val="75000"/>
                  </a:schemeClr>
                </a:solidFill>
                <a:latin typeface="Helvetica"/>
                <a:cs typeface="Helvetica"/>
              </a:rPr>
              <a:t>Sul</a:t>
            </a:r>
            <a:r>
              <a:rPr lang="en-US" b="1" dirty="0">
                <a:solidFill>
                  <a:schemeClr val="accent6">
                    <a:lumMod val="75000"/>
                  </a:schemeClr>
                </a:solidFill>
                <a:latin typeface="Helvetica"/>
                <a:cs typeface="Helvetica"/>
              </a:rPr>
              <a:t> </a:t>
            </a:r>
          </a:p>
        </p:txBody>
      </p:sp>
      <p:pic>
        <p:nvPicPr>
          <p:cNvPr id="11" name="Picture 10" descr="Captura de Tela 2024-08-02 às 10.14.28.png"/>
          <p:cNvPicPr>
            <a:picLocks noChangeAspect="1"/>
          </p:cNvPicPr>
          <p:nvPr/>
        </p:nvPicPr>
        <p:blipFill rotWithShape="1">
          <a:blip r:embed="rId5">
            <a:extLst>
              <a:ext uri="{28A0092B-C50C-407E-A947-70E740481C1C}">
                <a14:useLocalDpi xmlns:a14="http://schemas.microsoft.com/office/drawing/2010/main" val="0"/>
              </a:ext>
            </a:extLst>
          </a:blip>
          <a:srcRect l="73663" t="78595" r="11424" b="8602"/>
          <a:stretch/>
        </p:blipFill>
        <p:spPr>
          <a:xfrm>
            <a:off x="3582852" y="5415714"/>
            <a:ext cx="1636281" cy="877989"/>
          </a:xfrm>
          <a:prstGeom prst="rect">
            <a:avLst/>
          </a:prstGeom>
        </p:spPr>
      </p:pic>
      <p:pic>
        <p:nvPicPr>
          <p:cNvPr id="2" name="Picture 1" descr="Captura de Tela 2024-08-02 às 10.48.23.png"/>
          <p:cNvPicPr>
            <a:picLocks noChangeAspect="1"/>
          </p:cNvPicPr>
          <p:nvPr/>
        </p:nvPicPr>
        <p:blipFill rotWithShape="1">
          <a:blip r:embed="rId4">
            <a:extLst>
              <a:ext uri="{28A0092B-C50C-407E-A947-70E740481C1C}">
                <a14:useLocalDpi xmlns:a14="http://schemas.microsoft.com/office/drawing/2010/main" val="0"/>
              </a:ext>
            </a:extLst>
          </a:blip>
          <a:srcRect l="73901" t="84711" r="11187" b="2487"/>
          <a:stretch/>
        </p:blipFill>
        <p:spPr>
          <a:xfrm>
            <a:off x="9505898" y="5415714"/>
            <a:ext cx="1636281" cy="877989"/>
          </a:xfrm>
          <a:prstGeom prst="rect">
            <a:avLst/>
          </a:prstGeom>
        </p:spPr>
      </p:pic>
    </p:spTree>
    <p:extLst>
      <p:ext uri="{BB962C8B-B14F-4D97-AF65-F5344CB8AC3E}">
        <p14:creationId xmlns:p14="http://schemas.microsoft.com/office/powerpoint/2010/main" val="80003531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3390189" y="901470"/>
            <a:ext cx="6470243" cy="5492750"/>
          </a:xfrm>
        </p:spPr>
        <p:txBody>
          <a:bodyPr/>
          <a:lstStyle/>
          <a:p>
            <a:pPr lvl="3" algn="just">
              <a:buNone/>
              <a:defRPr/>
            </a:pPr>
            <a:r>
              <a:rPr lang="pt-BR" sz="1800" b="1" dirty="0">
                <a:solidFill>
                  <a:schemeClr val="tx1"/>
                </a:solidFill>
                <a:latin typeface="helvetica" panose="020B0604020202020204" pitchFamily="34" charset="0"/>
                <a:cs typeface="helvetica" panose="020B0604020202020204" pitchFamily="34" charset="0"/>
              </a:rPr>
              <a:t>Desigualdades de raça/cor    </a:t>
            </a:r>
          </a:p>
          <a:p>
            <a:pPr marL="0" lvl="4" indent="0" algn="just">
              <a:buNone/>
              <a:defRPr/>
            </a:pPr>
            <a:endParaRPr lang="pt-BR" sz="1400" dirty="0">
              <a:solidFill>
                <a:schemeClr val="tx1"/>
              </a:solidFill>
              <a:latin typeface="helvetica" panose="020B0604020202020204" pitchFamily="34" charset="0"/>
              <a:cs typeface="helvetica" panose="020B0604020202020204" pitchFamily="34" charset="0"/>
            </a:endParaRPr>
          </a:p>
        </p:txBody>
      </p:sp>
      <p:pic>
        <p:nvPicPr>
          <p:cNvPr id="7" name="Picture 6" descr="Captura de Tela 2024-08-02 às 11.03.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863" y="1452984"/>
            <a:ext cx="5773085" cy="4880235"/>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508063" y="6484673"/>
            <a:ext cx="6096000" cy="307777"/>
          </a:xfrm>
          <a:prstGeom prst="rect">
            <a:avLst/>
          </a:prstGeom>
        </p:spPr>
        <p:txBody>
          <a:bodyPr>
            <a:spAutoFit/>
          </a:bodyPr>
          <a:lstStyle/>
          <a:p>
            <a:r>
              <a:rPr lang="en-US" sz="1400" dirty="0">
                <a:latin typeface="Helvetica"/>
                <a:cs typeface="Helvetica"/>
              </a:rPr>
              <a:t>https://censo2022.ibge.gov.br/panorama/</a:t>
            </a:r>
            <a:r>
              <a:rPr lang="en-US" sz="1400" dirty="0" err="1">
                <a:latin typeface="Helvetica"/>
                <a:cs typeface="Helvetica"/>
              </a:rPr>
              <a:t>indicadores.html?localidade</a:t>
            </a:r>
            <a:r>
              <a:rPr lang="en-US" sz="1400" dirty="0">
                <a:latin typeface="Helvetica"/>
                <a:cs typeface="Helvetica"/>
              </a:rPr>
              <a:t>=BR</a:t>
            </a:r>
          </a:p>
        </p:txBody>
      </p:sp>
      <p:sp>
        <p:nvSpPr>
          <p:cNvPr id="10" name="TextBox 9"/>
          <p:cNvSpPr txBox="1"/>
          <p:nvPr/>
        </p:nvSpPr>
        <p:spPr>
          <a:xfrm>
            <a:off x="6170131" y="1521670"/>
            <a:ext cx="1101778" cy="477054"/>
          </a:xfrm>
          <a:prstGeom prst="rect">
            <a:avLst/>
          </a:prstGeom>
          <a:noFill/>
        </p:spPr>
        <p:txBody>
          <a:bodyPr wrap="square" rtlCol="0">
            <a:spAutoFit/>
          </a:bodyPr>
          <a:lstStyle/>
          <a:p>
            <a:r>
              <a:rPr lang="en-US" sz="2500" b="1" dirty="0" err="1">
                <a:solidFill>
                  <a:srgbClr val="4E75A3"/>
                </a:solidFill>
                <a:latin typeface="Helvetica"/>
                <a:cs typeface="Helvetica"/>
              </a:rPr>
              <a:t>Brasil</a:t>
            </a:r>
            <a:endParaRPr lang="en-US" sz="2500" b="1" dirty="0">
              <a:solidFill>
                <a:srgbClr val="4E75A3"/>
              </a:solidFill>
              <a:latin typeface="Helvetica"/>
              <a:cs typeface="Helvetica"/>
            </a:endParaRPr>
          </a:p>
        </p:txBody>
      </p:sp>
      <p:sp>
        <p:nvSpPr>
          <p:cNvPr id="13" name="TextBox 12"/>
          <p:cNvSpPr txBox="1"/>
          <p:nvPr/>
        </p:nvSpPr>
        <p:spPr>
          <a:xfrm>
            <a:off x="9350667" y="3310041"/>
            <a:ext cx="2005677" cy="1477328"/>
          </a:xfrm>
          <a:prstGeom prst="rect">
            <a:avLst/>
          </a:prstGeom>
          <a:noFill/>
        </p:spPr>
        <p:txBody>
          <a:bodyPr wrap="none" rtlCol="0">
            <a:spAutoFit/>
          </a:bodyPr>
          <a:lstStyle/>
          <a:p>
            <a:r>
              <a:rPr lang="en-US" b="1" dirty="0" err="1">
                <a:solidFill>
                  <a:srgbClr val="4E75A3"/>
                </a:solidFill>
                <a:latin typeface="Helvetica"/>
                <a:cs typeface="Helvetica"/>
              </a:rPr>
              <a:t>Branca</a:t>
            </a:r>
            <a:r>
              <a:rPr lang="en-US" b="1" dirty="0">
                <a:latin typeface="Helvetica"/>
                <a:cs typeface="Helvetica"/>
              </a:rPr>
              <a:t>      43.5%</a:t>
            </a:r>
          </a:p>
          <a:p>
            <a:r>
              <a:rPr lang="en-US" b="1" dirty="0" err="1">
                <a:solidFill>
                  <a:srgbClr val="FF0000"/>
                </a:solidFill>
                <a:latin typeface="Helvetica"/>
                <a:cs typeface="Helvetica"/>
              </a:rPr>
              <a:t>Preta</a:t>
            </a:r>
            <a:r>
              <a:rPr lang="en-US" b="1" dirty="0">
                <a:latin typeface="Helvetica"/>
                <a:cs typeface="Helvetica"/>
              </a:rPr>
              <a:t>         10.2%</a:t>
            </a:r>
          </a:p>
          <a:p>
            <a:r>
              <a:rPr lang="en-US" b="1" dirty="0" err="1">
                <a:solidFill>
                  <a:schemeClr val="bg2">
                    <a:lumMod val="50000"/>
                  </a:schemeClr>
                </a:solidFill>
                <a:latin typeface="Helvetica"/>
                <a:cs typeface="Helvetica"/>
              </a:rPr>
              <a:t>Amarela</a:t>
            </a:r>
            <a:r>
              <a:rPr lang="en-US" b="1" dirty="0">
                <a:latin typeface="Helvetica"/>
                <a:cs typeface="Helvetica"/>
              </a:rPr>
              <a:t>	     0.4%</a:t>
            </a:r>
          </a:p>
          <a:p>
            <a:r>
              <a:rPr lang="en-US" b="1" dirty="0" err="1">
                <a:solidFill>
                  <a:srgbClr val="00B050"/>
                </a:solidFill>
                <a:latin typeface="Helvetica"/>
                <a:cs typeface="Helvetica"/>
              </a:rPr>
              <a:t>Parda</a:t>
            </a:r>
            <a:r>
              <a:rPr lang="en-US" b="1" dirty="0">
                <a:latin typeface="Helvetica"/>
                <a:cs typeface="Helvetica"/>
              </a:rPr>
              <a:t>        45.3%</a:t>
            </a:r>
          </a:p>
          <a:p>
            <a:r>
              <a:rPr lang="en-US" b="1" dirty="0" err="1">
                <a:solidFill>
                  <a:schemeClr val="accent3">
                    <a:lumMod val="50000"/>
                  </a:schemeClr>
                </a:solidFill>
                <a:latin typeface="Helvetica"/>
                <a:cs typeface="Helvetica"/>
              </a:rPr>
              <a:t>Indígena</a:t>
            </a:r>
            <a:r>
              <a:rPr lang="en-US" b="1" dirty="0">
                <a:solidFill>
                  <a:schemeClr val="accent3">
                    <a:lumMod val="50000"/>
                  </a:schemeClr>
                </a:solidFill>
                <a:latin typeface="Helvetica"/>
                <a:cs typeface="Helvetica"/>
              </a:rPr>
              <a:t>     </a:t>
            </a:r>
            <a:r>
              <a:rPr lang="en-US" b="1" dirty="0">
                <a:latin typeface="Helvetica"/>
                <a:cs typeface="Helvetica"/>
              </a:rPr>
              <a:t>0.6%</a:t>
            </a:r>
          </a:p>
        </p:txBody>
      </p:sp>
    </p:spTree>
    <p:extLst>
      <p:ext uri="{BB962C8B-B14F-4D97-AF65-F5344CB8AC3E}">
        <p14:creationId xmlns:p14="http://schemas.microsoft.com/office/powerpoint/2010/main" val="241996853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4887814" y="901470"/>
            <a:ext cx="6470243" cy="5492750"/>
          </a:xfrm>
        </p:spPr>
        <p:txBody>
          <a:bodyPr/>
          <a:lstStyle/>
          <a:p>
            <a:pPr lvl="3" algn="just">
              <a:buNone/>
              <a:defRPr/>
            </a:pPr>
            <a:r>
              <a:rPr lang="pt-BR" sz="1800" b="1" dirty="0">
                <a:solidFill>
                  <a:schemeClr val="tx1"/>
                </a:solidFill>
                <a:latin typeface="helvetica" panose="020B0604020202020204" pitchFamily="34" charset="0"/>
                <a:cs typeface="helvetica" panose="020B0604020202020204" pitchFamily="34" charset="0"/>
              </a:rPr>
              <a:t>Desigualdades de raça/cor</a:t>
            </a:r>
          </a:p>
          <a:p>
            <a:pPr lvl="3" algn="just">
              <a:buNone/>
              <a:defRPr/>
            </a:pPr>
            <a:endParaRPr lang="pt-BR" sz="1800" b="1" dirty="0">
              <a:solidFill>
                <a:schemeClr val="tx1"/>
              </a:solidFill>
              <a:latin typeface="helvetica" panose="020B0604020202020204" pitchFamily="34" charset="0"/>
              <a:cs typeface="helvetica" panose="020B0604020202020204" pitchFamily="34" charset="0"/>
            </a:endParaRPr>
          </a:p>
          <a:p>
            <a:pPr lvl="3" algn="just">
              <a:buNone/>
              <a:defRPr/>
            </a:pPr>
            <a:r>
              <a:rPr lang="pt-BR" sz="1800" b="1" dirty="0">
                <a:solidFill>
                  <a:schemeClr val="accent6">
                    <a:lumMod val="75000"/>
                  </a:schemeClr>
                </a:solidFill>
                <a:latin typeface="helvetica" panose="020B0604020202020204" pitchFamily="34" charset="0"/>
                <a:cs typeface="helvetica" panose="020B0604020202020204" pitchFamily="34" charset="0"/>
              </a:rPr>
              <a:t>Raça/cor </a:t>
            </a:r>
            <a:r>
              <a:rPr lang="pt-BR" sz="1800" b="1" dirty="0">
                <a:solidFill>
                  <a:schemeClr val="tx1"/>
                </a:solidFill>
                <a:latin typeface="helvetica" panose="020B0604020202020204" pitchFamily="34" charset="0"/>
                <a:cs typeface="helvetica" panose="020B0604020202020204" pitchFamily="34" charset="0"/>
              </a:rPr>
              <a:t>é uma característica autodeclarada com as seguintes categorias: branca, preta, parda, indígena e amarela   </a:t>
            </a:r>
          </a:p>
          <a:p>
            <a:pPr lvl="3" algn="just">
              <a:buNone/>
              <a:defRPr/>
            </a:pPr>
            <a:endParaRPr lang="pt-BR" sz="1800" b="1" dirty="0">
              <a:solidFill>
                <a:schemeClr val="tx1"/>
              </a:solidFill>
              <a:latin typeface="helvetica" panose="020B0604020202020204" pitchFamily="34" charset="0"/>
              <a:cs typeface="helvetica" panose="020B0604020202020204" pitchFamily="34" charset="0"/>
            </a:endParaRPr>
          </a:p>
          <a:p>
            <a:pPr lvl="3" algn="just">
              <a:buNone/>
              <a:defRPr/>
            </a:pPr>
            <a:r>
              <a:rPr lang="pt-BR" sz="1800" b="1" dirty="0">
                <a:solidFill>
                  <a:schemeClr val="tx1"/>
                </a:solidFill>
                <a:latin typeface="helvetica" panose="020B0604020202020204" pitchFamily="34" charset="0"/>
                <a:cs typeface="helvetica" panose="020B0604020202020204" pitchFamily="34" charset="0"/>
              </a:rPr>
              <a:t>*População negra: preta e parda</a:t>
            </a:r>
          </a:p>
          <a:p>
            <a:pPr lvl="3" algn="just">
              <a:buNone/>
              <a:defRPr/>
            </a:pPr>
            <a:endParaRPr lang="pt-BR" sz="1400" b="1" dirty="0">
              <a:solidFill>
                <a:schemeClr val="tx1"/>
              </a:solidFill>
              <a:latin typeface="helvetica" panose="020B0604020202020204" pitchFamily="34" charset="0"/>
              <a:cs typeface="helvetica" panose="020B0604020202020204" pitchFamily="34" charset="0"/>
            </a:endParaRPr>
          </a:p>
          <a:p>
            <a:pPr lvl="3" algn="just">
              <a:buNone/>
              <a:defRPr/>
            </a:pPr>
            <a:r>
              <a:rPr lang="pt-BR" sz="1800" b="1" dirty="0">
                <a:solidFill>
                  <a:schemeClr val="tx1"/>
                </a:solidFill>
                <a:latin typeface="helvetica" panose="020B0604020202020204" pitchFamily="34" charset="0"/>
                <a:cs typeface="helvetica" panose="020B0604020202020204" pitchFamily="34" charset="0"/>
              </a:rPr>
              <a:t>*Portaria 344/2017: </a:t>
            </a:r>
            <a:r>
              <a:rPr lang="pt-BR" sz="1800" b="1" dirty="0" err="1">
                <a:solidFill>
                  <a:schemeClr val="tx1"/>
                </a:solidFill>
                <a:latin typeface="helvetica" panose="020B0604020202020204" pitchFamily="34" charset="0"/>
                <a:cs typeface="helvetica" panose="020B0604020202020204" pitchFamily="34" charset="0"/>
              </a:rPr>
              <a:t>estabalece</a:t>
            </a:r>
            <a:r>
              <a:rPr lang="pt-BR" sz="1800" b="1" dirty="0">
                <a:solidFill>
                  <a:schemeClr val="tx1"/>
                </a:solidFill>
                <a:latin typeface="helvetica" panose="020B0604020202020204" pitchFamily="34" charset="0"/>
                <a:cs typeface="helvetica" panose="020B0604020202020204" pitchFamily="34" charset="0"/>
              </a:rPr>
              <a:t> a obrigatoriedade de coleta e preenchimento do quesito raça/cor pelos profissionais atuantes no SUS</a:t>
            </a:r>
            <a:endParaRPr lang="pt-BR" sz="1800" dirty="0">
              <a:solidFill>
                <a:schemeClr val="tx1"/>
              </a:solidFill>
              <a:latin typeface="helvetica" panose="020B0604020202020204" pitchFamily="34" charset="0"/>
              <a:cs typeface="helvetica" panose="020B0604020202020204" pitchFamily="34" charset="0"/>
            </a:endParaRPr>
          </a:p>
        </p:txBody>
      </p:sp>
      <p:pic>
        <p:nvPicPr>
          <p:cNvPr id="8"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9"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1"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spTree>
    <p:extLst>
      <p:ext uri="{BB962C8B-B14F-4D97-AF65-F5344CB8AC3E}">
        <p14:creationId xmlns:p14="http://schemas.microsoft.com/office/powerpoint/2010/main" val="395610696"/>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r>
              <a:rPr lang="pt-BR" sz="1800" b="1" dirty="0">
                <a:solidFill>
                  <a:schemeClr val="tx1"/>
                </a:solidFill>
                <a:latin typeface="helvetica" panose="020B0604020202020204" pitchFamily="34" charset="0"/>
                <a:cs typeface="helvetica" panose="020B0604020202020204" pitchFamily="34" charset="0"/>
              </a:rPr>
              <a:t>Desigualdades de raça/cor  </a:t>
            </a:r>
          </a:p>
          <a:p>
            <a:pPr lvl="3" algn="just">
              <a:buNone/>
              <a:defRPr/>
            </a:pPr>
            <a:endParaRPr lang="pt-BR" sz="1800" b="1" dirty="0">
              <a:solidFill>
                <a:schemeClr val="tx1"/>
              </a:solidFill>
              <a:latin typeface="helvetica" panose="020B0604020202020204" pitchFamily="34" charset="0"/>
              <a:cs typeface="helvetica" panose="020B0604020202020204" pitchFamily="34" charset="0"/>
            </a:endParaRPr>
          </a:p>
          <a:p>
            <a:pPr lvl="3" algn="just">
              <a:buNone/>
              <a:defRPr/>
            </a:pPr>
            <a:r>
              <a:rPr lang="pt-BR" sz="1800" b="1" dirty="0">
                <a:solidFill>
                  <a:schemeClr val="tx1"/>
                </a:solidFill>
                <a:latin typeface="helvetica" panose="020B0604020202020204" pitchFamily="34" charset="0"/>
                <a:cs typeface="helvetica" panose="020B0604020202020204" pitchFamily="34" charset="0"/>
              </a:rPr>
              <a:t>  </a:t>
            </a:r>
          </a:p>
          <a:p>
            <a:pPr marL="0" lvl="4" indent="0" algn="just">
              <a:buNone/>
              <a:defRPr/>
            </a:pPr>
            <a:endParaRPr lang="pt-BR" sz="1400" dirty="0">
              <a:solidFill>
                <a:schemeClr val="tx1"/>
              </a:solidFill>
              <a:latin typeface="helvetica" panose="020B0604020202020204" pitchFamily="34" charset="0"/>
              <a:cs typeface="helvetica" panose="020B0604020202020204" pitchFamily="34" charset="0"/>
            </a:endParaRPr>
          </a:p>
        </p:txBody>
      </p:sp>
      <p:sp>
        <p:nvSpPr>
          <p:cNvPr id="2" name="Rectangle 1"/>
          <p:cNvSpPr/>
          <p:nvPr/>
        </p:nvSpPr>
        <p:spPr>
          <a:xfrm>
            <a:off x="419331" y="6233065"/>
            <a:ext cx="11082274" cy="307777"/>
          </a:xfrm>
          <a:prstGeom prst="rect">
            <a:avLst/>
          </a:prstGeom>
        </p:spPr>
        <p:txBody>
          <a:bodyPr wrap="square">
            <a:spAutoFit/>
          </a:bodyPr>
          <a:lstStyle/>
          <a:p>
            <a:r>
              <a:rPr lang="en-US" sz="1400" dirty="0">
                <a:latin typeface="Helvetica"/>
                <a:cs typeface="Helvetica"/>
              </a:rPr>
              <a:t>https://</a:t>
            </a:r>
            <a:r>
              <a:rPr lang="en-US" sz="1400" dirty="0" err="1">
                <a:latin typeface="Helvetica"/>
                <a:cs typeface="Helvetica"/>
              </a:rPr>
              <a:t>www.pns.icict.fiocruz.br</a:t>
            </a:r>
            <a:r>
              <a:rPr lang="en-US" sz="1400" dirty="0">
                <a:latin typeface="Helvetica"/>
                <a:cs typeface="Helvetica"/>
              </a:rPr>
              <a:t>/</a:t>
            </a:r>
            <a:r>
              <a:rPr lang="en-US" sz="1400" dirty="0" err="1">
                <a:latin typeface="Helvetica"/>
                <a:cs typeface="Helvetica"/>
              </a:rPr>
              <a:t>painel</a:t>
            </a:r>
            <a:r>
              <a:rPr lang="en-US" sz="1400" dirty="0">
                <a:latin typeface="Helvetica"/>
                <a:cs typeface="Helvetica"/>
              </a:rPr>
              <a:t>-de-</a:t>
            </a:r>
            <a:r>
              <a:rPr lang="en-US" sz="1400" dirty="0" err="1">
                <a:latin typeface="Helvetica"/>
                <a:cs typeface="Helvetica"/>
              </a:rPr>
              <a:t>indicadores</a:t>
            </a:r>
            <a:r>
              <a:rPr lang="en-US" sz="1400" dirty="0">
                <a:latin typeface="Helvetica"/>
                <a:cs typeface="Helvetica"/>
              </a:rPr>
              <a:t>-mobile-desktop/</a:t>
            </a:r>
          </a:p>
        </p:txBody>
      </p:sp>
      <p:pic>
        <p:nvPicPr>
          <p:cNvPr id="5" name="Picture 4" descr="Captura de Tela 2024-08-02 às 11.35.28.png"/>
          <p:cNvPicPr>
            <a:picLocks noChangeAspect="1"/>
          </p:cNvPicPr>
          <p:nvPr/>
        </p:nvPicPr>
        <p:blipFill rotWithShape="1">
          <a:blip r:embed="rId3">
            <a:extLst>
              <a:ext uri="{28A0092B-C50C-407E-A947-70E740481C1C}">
                <a14:useLocalDpi xmlns:a14="http://schemas.microsoft.com/office/drawing/2010/main" val="0"/>
              </a:ext>
            </a:extLst>
          </a:blip>
          <a:srcRect l="-1177" t="-4332" r="1"/>
          <a:stretch/>
        </p:blipFill>
        <p:spPr>
          <a:xfrm>
            <a:off x="1434568" y="1078343"/>
            <a:ext cx="9322864" cy="5115245"/>
          </a:xfrm>
          <a:prstGeom prst="rect">
            <a:avLst/>
          </a:prstGeom>
        </p:spPr>
      </p:pic>
    </p:spTree>
    <p:extLst>
      <p:ext uri="{BB962C8B-B14F-4D97-AF65-F5344CB8AC3E}">
        <p14:creationId xmlns:p14="http://schemas.microsoft.com/office/powerpoint/2010/main" val="233029169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D94B7B"/>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09598" y="3848101"/>
            <a:ext cx="6807600" cy="2167773"/>
          </a:xfrm>
        </p:spPr>
        <p:txBody>
          <a:bodyPr/>
          <a:lstStyle/>
          <a:p>
            <a:r>
              <a:rPr lang="pt-BR" dirty="0"/>
              <a:t>Igualdade, diferença e Desigualdade </a:t>
            </a:r>
            <a:br>
              <a:rPr lang="pt-BR" dirty="0"/>
            </a:br>
            <a:r>
              <a:rPr lang="pt-BR" sz="3200" b="0" dirty="0"/>
              <a:t>conceitos gerais</a:t>
            </a:r>
            <a:endParaRPr lang="en-US" sz="3200" b="0" dirty="0"/>
          </a:p>
        </p:txBody>
      </p:sp>
    </p:spTree>
    <p:extLst>
      <p:ext uri="{BB962C8B-B14F-4D97-AF65-F5344CB8AC3E}">
        <p14:creationId xmlns:p14="http://schemas.microsoft.com/office/powerpoint/2010/main" val="318234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r>
              <a:rPr lang="pt-BR" sz="1800" b="1" dirty="0">
                <a:solidFill>
                  <a:schemeClr val="tx1"/>
                </a:solidFill>
                <a:latin typeface="helvetica" panose="020B0604020202020204" pitchFamily="34" charset="0"/>
                <a:cs typeface="helvetica" panose="020B0604020202020204" pitchFamily="34" charset="0"/>
              </a:rPr>
              <a:t>Desigualdades de raça/cor  </a:t>
            </a:r>
          </a:p>
          <a:p>
            <a:pPr lvl="3" algn="just">
              <a:buNone/>
              <a:defRPr/>
            </a:pPr>
            <a:endParaRPr lang="pt-BR" sz="1800" b="1" dirty="0">
              <a:solidFill>
                <a:schemeClr val="tx1"/>
              </a:solidFill>
              <a:latin typeface="helvetica" panose="020B0604020202020204" pitchFamily="34" charset="0"/>
              <a:cs typeface="helvetica" panose="020B0604020202020204" pitchFamily="34" charset="0"/>
            </a:endParaRPr>
          </a:p>
          <a:p>
            <a:pPr lvl="3" algn="just">
              <a:buNone/>
              <a:defRPr/>
            </a:pPr>
            <a:r>
              <a:rPr lang="pt-BR" sz="1800" b="1" dirty="0">
                <a:solidFill>
                  <a:schemeClr val="tx1"/>
                </a:solidFill>
                <a:latin typeface="helvetica" panose="020B0604020202020204" pitchFamily="34" charset="0"/>
                <a:cs typeface="helvetica" panose="020B0604020202020204" pitchFamily="34" charset="0"/>
              </a:rPr>
              <a:t>  </a:t>
            </a:r>
          </a:p>
          <a:p>
            <a:pPr marL="0" lvl="4" indent="0" algn="just">
              <a:buNone/>
              <a:defRPr/>
            </a:pPr>
            <a:endParaRPr lang="pt-BR" sz="1400" dirty="0">
              <a:solidFill>
                <a:schemeClr val="tx1"/>
              </a:solidFill>
              <a:latin typeface="helvetica" panose="020B0604020202020204" pitchFamily="34" charset="0"/>
              <a:cs typeface="helvetica" panose="020B0604020202020204" pitchFamily="34" charset="0"/>
            </a:endParaRPr>
          </a:p>
        </p:txBody>
      </p:sp>
      <p:sp>
        <p:nvSpPr>
          <p:cNvPr id="2" name="Rectangle 1"/>
          <p:cNvSpPr/>
          <p:nvPr/>
        </p:nvSpPr>
        <p:spPr>
          <a:xfrm>
            <a:off x="419331" y="6233065"/>
            <a:ext cx="11082274" cy="307777"/>
          </a:xfrm>
          <a:prstGeom prst="rect">
            <a:avLst/>
          </a:prstGeom>
        </p:spPr>
        <p:txBody>
          <a:bodyPr wrap="square">
            <a:spAutoFit/>
          </a:bodyPr>
          <a:lstStyle/>
          <a:p>
            <a:r>
              <a:rPr lang="en-US" sz="1400" dirty="0">
                <a:latin typeface="Helvetica"/>
                <a:cs typeface="Helvetica"/>
              </a:rPr>
              <a:t>https://</a:t>
            </a:r>
            <a:r>
              <a:rPr lang="en-US" sz="1400" dirty="0" err="1">
                <a:latin typeface="Helvetica"/>
                <a:cs typeface="Helvetica"/>
              </a:rPr>
              <a:t>www.pns.icict.fiocruz.br</a:t>
            </a:r>
            <a:r>
              <a:rPr lang="en-US" sz="1400" dirty="0">
                <a:latin typeface="Helvetica"/>
                <a:cs typeface="Helvetica"/>
              </a:rPr>
              <a:t>/</a:t>
            </a:r>
            <a:r>
              <a:rPr lang="en-US" sz="1400" dirty="0" err="1">
                <a:latin typeface="Helvetica"/>
                <a:cs typeface="Helvetica"/>
              </a:rPr>
              <a:t>painel</a:t>
            </a:r>
            <a:r>
              <a:rPr lang="en-US" sz="1400" dirty="0">
                <a:latin typeface="Helvetica"/>
                <a:cs typeface="Helvetica"/>
              </a:rPr>
              <a:t>-de-</a:t>
            </a:r>
            <a:r>
              <a:rPr lang="en-US" sz="1400" dirty="0" err="1">
                <a:latin typeface="Helvetica"/>
                <a:cs typeface="Helvetica"/>
              </a:rPr>
              <a:t>indicadores</a:t>
            </a:r>
            <a:r>
              <a:rPr lang="en-US" sz="1400" dirty="0">
                <a:latin typeface="Helvetica"/>
                <a:cs typeface="Helvetica"/>
              </a:rPr>
              <a:t>-mobile-desktop/</a:t>
            </a:r>
          </a:p>
        </p:txBody>
      </p:sp>
      <p:pic>
        <p:nvPicPr>
          <p:cNvPr id="4" name="Picture 3" descr="Captura de Tela 2024-08-02 às 11.3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610" y="1130017"/>
            <a:ext cx="7592780" cy="4745487"/>
          </a:xfrm>
          <a:prstGeom prst="rect">
            <a:avLst/>
          </a:prstGeom>
        </p:spPr>
      </p:pic>
      <p:pic>
        <p:nvPicPr>
          <p:cNvPr id="7" name="Picture 6" descr="Captura de Tela 2024-08-02 às 11.48.51.png"/>
          <p:cNvPicPr>
            <a:picLocks noChangeAspect="1"/>
          </p:cNvPicPr>
          <p:nvPr/>
        </p:nvPicPr>
        <p:blipFill rotWithShape="1">
          <a:blip r:embed="rId4">
            <a:extLst>
              <a:ext uri="{28A0092B-C50C-407E-A947-70E740481C1C}">
                <a14:useLocalDpi xmlns:a14="http://schemas.microsoft.com/office/drawing/2010/main" val="0"/>
              </a:ext>
            </a:extLst>
          </a:blip>
          <a:srcRect r="277" b="6214"/>
          <a:stretch/>
        </p:blipFill>
        <p:spPr>
          <a:xfrm>
            <a:off x="8008855" y="1299814"/>
            <a:ext cx="3987836" cy="1605542"/>
          </a:xfrm>
          <a:prstGeom prst="rect">
            <a:avLst/>
          </a:prstGeom>
        </p:spPr>
      </p:pic>
    </p:spTree>
    <p:extLst>
      <p:ext uri="{BB962C8B-B14F-4D97-AF65-F5344CB8AC3E}">
        <p14:creationId xmlns:p14="http://schemas.microsoft.com/office/powerpoint/2010/main" val="50509635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4756003" y="829580"/>
            <a:ext cx="6470243" cy="5492750"/>
          </a:xfrm>
        </p:spPr>
        <p:txBody>
          <a:bodyPr/>
          <a:lstStyle/>
          <a:p>
            <a:pPr lvl="3" algn="just">
              <a:buNone/>
              <a:defRPr/>
            </a:pPr>
            <a:r>
              <a:rPr lang="pt-BR" sz="1800" b="1" dirty="0">
                <a:solidFill>
                  <a:schemeClr val="tx1"/>
                </a:solidFill>
                <a:latin typeface="helvetica" panose="020B0604020202020204" pitchFamily="34" charset="0"/>
                <a:cs typeface="helvetica" panose="020B0604020202020204" pitchFamily="34" charset="0"/>
              </a:rPr>
              <a:t>Desigualdades de sexo/gênero no Brasil</a:t>
            </a:r>
          </a:p>
          <a:p>
            <a:pPr lvl="3" algn="just">
              <a:buNone/>
              <a:defRPr/>
            </a:pPr>
            <a:endParaRPr lang="pt-BR" sz="1800" b="1" dirty="0">
              <a:solidFill>
                <a:schemeClr val="tx1"/>
              </a:solidFill>
              <a:latin typeface="helvetica" panose="020B0604020202020204" pitchFamily="34" charset="0"/>
              <a:cs typeface="helvetica" panose="020B0604020202020204" pitchFamily="34" charset="0"/>
            </a:endParaRPr>
          </a:p>
          <a:p>
            <a:pPr lvl="3" algn="just">
              <a:buNone/>
              <a:defRPr/>
            </a:pPr>
            <a:r>
              <a:rPr lang="pt-BR" sz="1800" b="1" dirty="0">
                <a:solidFill>
                  <a:schemeClr val="tx1"/>
                </a:solidFill>
                <a:latin typeface="helvetica" panose="020B0604020202020204" pitchFamily="34" charset="0"/>
                <a:cs typeface="helvetica" panose="020B0604020202020204" pitchFamily="34" charset="0"/>
              </a:rPr>
              <a:t>  </a:t>
            </a:r>
          </a:p>
          <a:p>
            <a:pPr marL="0" lvl="4" indent="0" algn="just">
              <a:buNone/>
              <a:defRPr/>
            </a:pPr>
            <a:endParaRPr lang="pt-BR" sz="1400" dirty="0">
              <a:solidFill>
                <a:schemeClr val="tx1"/>
              </a:solidFill>
              <a:latin typeface="helvetica" panose="020B0604020202020204" pitchFamily="34" charset="0"/>
              <a:cs typeface="helvetica" panose="020B0604020202020204" pitchFamily="34" charset="0"/>
            </a:endParaRPr>
          </a:p>
        </p:txBody>
      </p:sp>
      <p:pic>
        <p:nvPicPr>
          <p:cNvPr id="9" name="Picture 8" descr="Captura de Tela 2024-08-02 às 11.51.21.png"/>
          <p:cNvPicPr>
            <a:picLocks noChangeAspect="1"/>
          </p:cNvPicPr>
          <p:nvPr/>
        </p:nvPicPr>
        <p:blipFill rotWithShape="1">
          <a:blip r:embed="rId3">
            <a:extLst>
              <a:ext uri="{28A0092B-C50C-407E-A947-70E740481C1C}">
                <a14:useLocalDpi xmlns:a14="http://schemas.microsoft.com/office/drawing/2010/main" val="0"/>
              </a:ext>
            </a:extLst>
          </a:blip>
          <a:srcRect l="3231" t="1841" r="1084" b="6478"/>
          <a:stretch/>
        </p:blipFill>
        <p:spPr>
          <a:xfrm>
            <a:off x="1312921" y="1066368"/>
            <a:ext cx="3000181" cy="5092204"/>
          </a:xfrm>
          <a:prstGeom prst="rect">
            <a:avLst/>
          </a:prstGeom>
        </p:spPr>
      </p:pic>
      <p:pic>
        <p:nvPicPr>
          <p:cNvPr id="11" name="Picture 10" descr="Captura de Tela 2024-08-02 às 11.56.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564" y="1689413"/>
            <a:ext cx="6444499" cy="4266236"/>
          </a:xfrm>
          <a:prstGeom prst="rect">
            <a:avLst/>
          </a:prstGeom>
        </p:spPr>
      </p:pic>
      <p:sp>
        <p:nvSpPr>
          <p:cNvPr id="8" name="Rectangle 7"/>
          <p:cNvSpPr/>
          <p:nvPr/>
        </p:nvSpPr>
        <p:spPr>
          <a:xfrm>
            <a:off x="508063" y="6484673"/>
            <a:ext cx="6096000" cy="307777"/>
          </a:xfrm>
          <a:prstGeom prst="rect">
            <a:avLst/>
          </a:prstGeom>
        </p:spPr>
        <p:txBody>
          <a:bodyPr>
            <a:spAutoFit/>
          </a:bodyPr>
          <a:lstStyle/>
          <a:p>
            <a:r>
              <a:rPr lang="en-US" sz="1400" dirty="0">
                <a:latin typeface="Helvetica"/>
                <a:cs typeface="Helvetica"/>
              </a:rPr>
              <a:t>https://censo2022.ibge.gov.br/panorama/</a:t>
            </a:r>
            <a:r>
              <a:rPr lang="en-US" sz="1400" dirty="0" err="1">
                <a:latin typeface="Helvetica"/>
                <a:cs typeface="Helvetica"/>
              </a:rPr>
              <a:t>indicadores.html?localidade</a:t>
            </a:r>
            <a:r>
              <a:rPr lang="en-US" sz="1400" dirty="0">
                <a:latin typeface="Helvetica"/>
                <a:cs typeface="Helvetica"/>
              </a:rPr>
              <a:t>=BR</a:t>
            </a:r>
          </a:p>
        </p:txBody>
      </p:sp>
    </p:spTree>
    <p:extLst>
      <p:ext uri="{BB962C8B-B14F-4D97-AF65-F5344CB8AC3E}">
        <p14:creationId xmlns:p14="http://schemas.microsoft.com/office/powerpoint/2010/main" val="28959021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4756003" y="829580"/>
            <a:ext cx="6470243" cy="5492750"/>
          </a:xfrm>
        </p:spPr>
        <p:txBody>
          <a:bodyPr/>
          <a:lstStyle/>
          <a:p>
            <a:pPr lvl="3" algn="just">
              <a:buNone/>
              <a:defRPr/>
            </a:pPr>
            <a:r>
              <a:rPr lang="pt-BR" sz="1800" b="1" dirty="0">
                <a:solidFill>
                  <a:schemeClr val="tx1"/>
                </a:solidFill>
                <a:latin typeface="helvetica" panose="020B0604020202020204" pitchFamily="34" charset="0"/>
                <a:cs typeface="helvetica" panose="020B0604020202020204" pitchFamily="34" charset="0"/>
              </a:rPr>
              <a:t>Desigualdades de sexo/gênero no Brasil</a:t>
            </a:r>
          </a:p>
          <a:p>
            <a:pPr lvl="3" algn="just">
              <a:buNone/>
              <a:defRPr/>
            </a:pPr>
            <a:endParaRPr lang="pt-BR" sz="1800" b="1" dirty="0">
              <a:solidFill>
                <a:schemeClr val="tx1"/>
              </a:solidFill>
              <a:latin typeface="helvetica" panose="020B0604020202020204" pitchFamily="34" charset="0"/>
              <a:cs typeface="helvetica" panose="020B0604020202020204" pitchFamily="34" charset="0"/>
            </a:endParaRPr>
          </a:p>
          <a:p>
            <a:pPr lvl="3" algn="just">
              <a:buNone/>
              <a:defRPr/>
            </a:pPr>
            <a:r>
              <a:rPr lang="pt-BR" sz="1800" b="1" dirty="0">
                <a:solidFill>
                  <a:schemeClr val="tx1"/>
                </a:solidFill>
                <a:latin typeface="helvetica" panose="020B0604020202020204" pitchFamily="34" charset="0"/>
                <a:cs typeface="helvetica" panose="020B0604020202020204" pitchFamily="34" charset="0"/>
              </a:rPr>
              <a:t>  </a:t>
            </a:r>
          </a:p>
          <a:p>
            <a:pPr marL="0" lvl="4" indent="0" algn="just">
              <a:buNone/>
              <a:defRPr/>
            </a:pPr>
            <a:endParaRPr lang="pt-BR" sz="1400" dirty="0">
              <a:solidFill>
                <a:schemeClr val="tx1"/>
              </a:solidFill>
              <a:latin typeface="helvetica" panose="020B0604020202020204" pitchFamily="34" charset="0"/>
              <a:cs typeface="helvetica" panose="020B0604020202020204" pitchFamily="34" charset="0"/>
            </a:endParaRPr>
          </a:p>
        </p:txBody>
      </p:sp>
      <p:sp>
        <p:nvSpPr>
          <p:cNvPr id="7" name="Rectangle 6"/>
          <p:cNvSpPr/>
          <p:nvPr/>
        </p:nvSpPr>
        <p:spPr>
          <a:xfrm>
            <a:off x="468769" y="6478564"/>
            <a:ext cx="8672609" cy="307777"/>
          </a:xfrm>
          <a:prstGeom prst="rect">
            <a:avLst/>
          </a:prstGeom>
        </p:spPr>
        <p:txBody>
          <a:bodyPr wrap="square">
            <a:spAutoFit/>
          </a:bodyPr>
          <a:lstStyle/>
          <a:p>
            <a:r>
              <a:rPr lang="en-US" sz="1400" dirty="0">
                <a:latin typeface="Helvetica"/>
                <a:cs typeface="Helvetica"/>
              </a:rPr>
              <a:t>https://</a:t>
            </a:r>
            <a:r>
              <a:rPr lang="en-US" sz="1400" dirty="0" err="1">
                <a:latin typeface="Helvetica"/>
                <a:cs typeface="Helvetica"/>
              </a:rPr>
              <a:t>www.gov.br</a:t>
            </a:r>
            <a:r>
              <a:rPr lang="en-US" sz="1400" dirty="0">
                <a:latin typeface="Helvetica"/>
                <a:cs typeface="Helvetica"/>
              </a:rPr>
              <a:t>/</a:t>
            </a:r>
            <a:r>
              <a:rPr lang="en-US" sz="1400" dirty="0" err="1">
                <a:latin typeface="Helvetica"/>
                <a:cs typeface="Helvetica"/>
              </a:rPr>
              <a:t>saude</a:t>
            </a:r>
            <a:r>
              <a:rPr lang="en-US" sz="1400" dirty="0">
                <a:latin typeface="Helvetica"/>
                <a:cs typeface="Helvetica"/>
              </a:rPr>
              <a:t>/</a:t>
            </a:r>
            <a:r>
              <a:rPr lang="en-US" sz="1400" dirty="0" err="1">
                <a:latin typeface="Helvetica"/>
                <a:cs typeface="Helvetica"/>
              </a:rPr>
              <a:t>pt-br</a:t>
            </a:r>
            <a:r>
              <a:rPr lang="en-US" sz="1400" dirty="0">
                <a:latin typeface="Helvetica"/>
                <a:cs typeface="Helvetica"/>
              </a:rPr>
              <a:t>/</a:t>
            </a:r>
            <a:r>
              <a:rPr lang="en-US" sz="1400" dirty="0" err="1">
                <a:latin typeface="Helvetica"/>
                <a:cs typeface="Helvetica"/>
              </a:rPr>
              <a:t>assuntos</a:t>
            </a:r>
            <a:r>
              <a:rPr lang="en-US" sz="1400" dirty="0">
                <a:latin typeface="Helvetica"/>
                <a:cs typeface="Helvetica"/>
              </a:rPr>
              <a:t>/</a:t>
            </a:r>
            <a:r>
              <a:rPr lang="en-US" sz="1400" dirty="0" err="1">
                <a:latin typeface="Helvetica"/>
                <a:cs typeface="Helvetica"/>
              </a:rPr>
              <a:t>saude</a:t>
            </a:r>
            <a:r>
              <a:rPr lang="en-US" sz="1400" dirty="0">
                <a:latin typeface="Helvetica"/>
                <a:cs typeface="Helvetica"/>
              </a:rPr>
              <a:t>-de-a-a-z/a/</a:t>
            </a:r>
            <a:r>
              <a:rPr lang="en-US" sz="1400" dirty="0" err="1">
                <a:latin typeface="Helvetica"/>
                <a:cs typeface="Helvetica"/>
              </a:rPr>
              <a:t>aedes-aegypti</a:t>
            </a:r>
            <a:r>
              <a:rPr lang="en-US" sz="1400" dirty="0">
                <a:latin typeface="Helvetica"/>
                <a:cs typeface="Helvetica"/>
              </a:rPr>
              <a:t>/</a:t>
            </a:r>
            <a:r>
              <a:rPr lang="en-US" sz="1400" dirty="0" err="1">
                <a:latin typeface="Helvetica"/>
                <a:cs typeface="Helvetica"/>
              </a:rPr>
              <a:t>monitoramento</a:t>
            </a:r>
            <a:r>
              <a:rPr lang="en-US" sz="1400" dirty="0">
                <a:latin typeface="Helvetica"/>
                <a:cs typeface="Helvetica"/>
              </a:rPr>
              <a:t>-das-</a:t>
            </a:r>
            <a:r>
              <a:rPr lang="en-US" sz="1400" dirty="0" err="1">
                <a:latin typeface="Helvetica"/>
                <a:cs typeface="Helvetica"/>
              </a:rPr>
              <a:t>arboviroses</a:t>
            </a:r>
            <a:endParaRPr lang="en-US" sz="1400" dirty="0">
              <a:latin typeface="Helvetica"/>
              <a:cs typeface="Helvetica"/>
            </a:endParaRPr>
          </a:p>
        </p:txBody>
      </p:sp>
      <p:pic>
        <p:nvPicPr>
          <p:cNvPr id="2" name="Picture 1" descr="Captura de Tela 2024-08-02 às 12.30.5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456" y="1537389"/>
            <a:ext cx="7401088" cy="4625680"/>
          </a:xfrm>
          <a:prstGeom prst="rect">
            <a:avLst/>
          </a:prstGeom>
        </p:spPr>
      </p:pic>
    </p:spTree>
    <p:extLst>
      <p:ext uri="{BB962C8B-B14F-4D97-AF65-F5344CB8AC3E}">
        <p14:creationId xmlns:p14="http://schemas.microsoft.com/office/powerpoint/2010/main" val="349265295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4756003" y="829580"/>
            <a:ext cx="6470243" cy="5492750"/>
          </a:xfrm>
        </p:spPr>
        <p:txBody>
          <a:bodyPr/>
          <a:lstStyle/>
          <a:p>
            <a:pPr lvl="3" algn="just">
              <a:buNone/>
              <a:defRPr/>
            </a:pPr>
            <a:r>
              <a:rPr lang="pt-BR" sz="1800" b="1" dirty="0">
                <a:solidFill>
                  <a:schemeClr val="tx1"/>
                </a:solidFill>
                <a:latin typeface="helvetica" panose="020B0604020202020204" pitchFamily="34" charset="0"/>
                <a:cs typeface="helvetica" panose="020B0604020202020204" pitchFamily="34" charset="0"/>
              </a:rPr>
              <a:t>Desigualdades de sexo/gênero no Brasil</a:t>
            </a:r>
          </a:p>
          <a:p>
            <a:pPr lvl="3" algn="just">
              <a:buNone/>
              <a:defRPr/>
            </a:pPr>
            <a:endParaRPr lang="pt-BR" sz="1800" b="1" dirty="0">
              <a:solidFill>
                <a:schemeClr val="tx1"/>
              </a:solidFill>
              <a:latin typeface="helvetica" panose="020B0604020202020204" pitchFamily="34" charset="0"/>
              <a:cs typeface="helvetica" panose="020B0604020202020204" pitchFamily="34" charset="0"/>
            </a:endParaRPr>
          </a:p>
          <a:p>
            <a:pPr lvl="3" algn="just">
              <a:buNone/>
              <a:defRPr/>
            </a:pPr>
            <a:r>
              <a:rPr lang="pt-BR" sz="1800" b="1" dirty="0">
                <a:solidFill>
                  <a:schemeClr val="tx1"/>
                </a:solidFill>
                <a:latin typeface="helvetica" panose="020B0604020202020204" pitchFamily="34" charset="0"/>
                <a:cs typeface="helvetica" panose="020B0604020202020204" pitchFamily="34" charset="0"/>
              </a:rPr>
              <a:t>  </a:t>
            </a:r>
          </a:p>
          <a:p>
            <a:pPr marL="0" lvl="4" indent="0" algn="just">
              <a:buNone/>
              <a:defRPr/>
            </a:pPr>
            <a:endParaRPr lang="pt-BR" sz="1400" dirty="0">
              <a:solidFill>
                <a:schemeClr val="tx1"/>
              </a:solidFill>
              <a:latin typeface="helvetica" panose="020B0604020202020204" pitchFamily="34" charset="0"/>
              <a:cs typeface="helvetica" panose="020B0604020202020204" pitchFamily="34" charset="0"/>
            </a:endParaRPr>
          </a:p>
        </p:txBody>
      </p:sp>
      <p:sp>
        <p:nvSpPr>
          <p:cNvPr id="7" name="Rectangle 6"/>
          <p:cNvSpPr/>
          <p:nvPr/>
        </p:nvSpPr>
        <p:spPr>
          <a:xfrm>
            <a:off x="468769" y="6478564"/>
            <a:ext cx="8672609" cy="307777"/>
          </a:xfrm>
          <a:prstGeom prst="rect">
            <a:avLst/>
          </a:prstGeom>
        </p:spPr>
        <p:txBody>
          <a:bodyPr wrap="square">
            <a:spAutoFit/>
          </a:bodyPr>
          <a:lstStyle/>
          <a:p>
            <a:r>
              <a:rPr lang="en-US" sz="1400" dirty="0">
                <a:latin typeface="Helvetica"/>
                <a:cs typeface="Helvetica"/>
              </a:rPr>
              <a:t>https://</a:t>
            </a:r>
            <a:r>
              <a:rPr lang="en-US" sz="1400" dirty="0" err="1">
                <a:latin typeface="Helvetica"/>
                <a:cs typeface="Helvetica"/>
              </a:rPr>
              <a:t>www.gov.br</a:t>
            </a:r>
            <a:r>
              <a:rPr lang="en-US" sz="1400" dirty="0">
                <a:latin typeface="Helvetica"/>
                <a:cs typeface="Helvetica"/>
              </a:rPr>
              <a:t>/</a:t>
            </a:r>
            <a:r>
              <a:rPr lang="en-US" sz="1400" dirty="0" err="1">
                <a:latin typeface="Helvetica"/>
                <a:cs typeface="Helvetica"/>
              </a:rPr>
              <a:t>saude</a:t>
            </a:r>
            <a:r>
              <a:rPr lang="en-US" sz="1400" dirty="0">
                <a:latin typeface="Helvetica"/>
                <a:cs typeface="Helvetica"/>
              </a:rPr>
              <a:t>/</a:t>
            </a:r>
            <a:r>
              <a:rPr lang="en-US" sz="1400" dirty="0" err="1">
                <a:latin typeface="Helvetica"/>
                <a:cs typeface="Helvetica"/>
              </a:rPr>
              <a:t>pt-br</a:t>
            </a:r>
            <a:r>
              <a:rPr lang="en-US" sz="1400" dirty="0">
                <a:latin typeface="Helvetica"/>
                <a:cs typeface="Helvetica"/>
              </a:rPr>
              <a:t>/</a:t>
            </a:r>
            <a:r>
              <a:rPr lang="en-US" sz="1400" dirty="0" err="1">
                <a:latin typeface="Helvetica"/>
                <a:cs typeface="Helvetica"/>
              </a:rPr>
              <a:t>assuntos</a:t>
            </a:r>
            <a:r>
              <a:rPr lang="en-US" sz="1400" dirty="0">
                <a:latin typeface="Helvetica"/>
                <a:cs typeface="Helvetica"/>
              </a:rPr>
              <a:t>/</a:t>
            </a:r>
            <a:r>
              <a:rPr lang="en-US" sz="1400" dirty="0" err="1">
                <a:latin typeface="Helvetica"/>
                <a:cs typeface="Helvetica"/>
              </a:rPr>
              <a:t>saude</a:t>
            </a:r>
            <a:r>
              <a:rPr lang="en-US" sz="1400" dirty="0">
                <a:latin typeface="Helvetica"/>
                <a:cs typeface="Helvetica"/>
              </a:rPr>
              <a:t>-de-a-a-z/a/</a:t>
            </a:r>
            <a:r>
              <a:rPr lang="en-US" sz="1400" dirty="0" err="1">
                <a:latin typeface="Helvetica"/>
                <a:cs typeface="Helvetica"/>
              </a:rPr>
              <a:t>aedes-aegypti</a:t>
            </a:r>
            <a:r>
              <a:rPr lang="en-US" sz="1400" dirty="0">
                <a:latin typeface="Helvetica"/>
                <a:cs typeface="Helvetica"/>
              </a:rPr>
              <a:t>/</a:t>
            </a:r>
            <a:r>
              <a:rPr lang="en-US" sz="1400" dirty="0" err="1">
                <a:latin typeface="Helvetica"/>
                <a:cs typeface="Helvetica"/>
              </a:rPr>
              <a:t>monitoramento</a:t>
            </a:r>
            <a:r>
              <a:rPr lang="en-US" sz="1400" dirty="0">
                <a:latin typeface="Helvetica"/>
                <a:cs typeface="Helvetica"/>
              </a:rPr>
              <a:t>-das-</a:t>
            </a:r>
            <a:r>
              <a:rPr lang="en-US" sz="1400" dirty="0" err="1">
                <a:latin typeface="Helvetica"/>
                <a:cs typeface="Helvetica"/>
              </a:rPr>
              <a:t>arboviroses</a:t>
            </a:r>
            <a:endParaRPr lang="en-US" sz="1400" dirty="0">
              <a:latin typeface="Helvetica"/>
              <a:cs typeface="Helvetica"/>
            </a:endParaRPr>
          </a:p>
        </p:txBody>
      </p:sp>
      <p:pic>
        <p:nvPicPr>
          <p:cNvPr id="2" name="Picture 1" descr="Captura de Tela 2024-08-02 às 13.13.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764" y="1633253"/>
            <a:ext cx="7784473" cy="4865296"/>
          </a:xfrm>
          <a:prstGeom prst="rect">
            <a:avLst/>
          </a:prstGeom>
        </p:spPr>
      </p:pic>
      <p:sp>
        <p:nvSpPr>
          <p:cNvPr id="5" name="TextBox 4"/>
          <p:cNvSpPr txBox="1"/>
          <p:nvPr/>
        </p:nvSpPr>
        <p:spPr>
          <a:xfrm>
            <a:off x="4816297" y="2204626"/>
            <a:ext cx="1172241" cy="369332"/>
          </a:xfrm>
          <a:prstGeom prst="rect">
            <a:avLst/>
          </a:prstGeom>
          <a:noFill/>
        </p:spPr>
        <p:txBody>
          <a:bodyPr wrap="none" rtlCol="0">
            <a:spAutoFit/>
          </a:bodyPr>
          <a:lstStyle/>
          <a:p>
            <a:r>
              <a:rPr lang="en-US" dirty="0">
                <a:solidFill>
                  <a:schemeClr val="accent6">
                    <a:lumMod val="75000"/>
                  </a:schemeClr>
                </a:solidFill>
                <a:latin typeface="Helvetica"/>
                <a:cs typeface="Helvetica"/>
              </a:rPr>
              <a:t>DENGUE</a:t>
            </a:r>
          </a:p>
        </p:txBody>
      </p:sp>
    </p:spTree>
    <p:extLst>
      <p:ext uri="{BB962C8B-B14F-4D97-AF65-F5344CB8AC3E}">
        <p14:creationId xmlns:p14="http://schemas.microsoft.com/office/powerpoint/2010/main" val="585964774"/>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4756003" y="829580"/>
            <a:ext cx="6470243" cy="5492750"/>
          </a:xfrm>
        </p:spPr>
        <p:txBody>
          <a:bodyPr/>
          <a:lstStyle/>
          <a:p>
            <a:pPr lvl="3" algn="just">
              <a:buNone/>
              <a:defRPr/>
            </a:pPr>
            <a:r>
              <a:rPr lang="pt-BR" sz="1800" b="1" dirty="0">
                <a:solidFill>
                  <a:schemeClr val="tx1"/>
                </a:solidFill>
                <a:latin typeface="helvetica" panose="020B0604020202020204" pitchFamily="34" charset="0"/>
                <a:cs typeface="helvetica" panose="020B0604020202020204" pitchFamily="34" charset="0"/>
              </a:rPr>
              <a:t>Desigualdades de sexo/gênero no Brasil</a:t>
            </a:r>
          </a:p>
          <a:p>
            <a:pPr lvl="3" algn="just">
              <a:buNone/>
              <a:defRPr/>
            </a:pPr>
            <a:endParaRPr lang="pt-BR" sz="1800" b="1" dirty="0">
              <a:solidFill>
                <a:schemeClr val="tx1"/>
              </a:solidFill>
              <a:latin typeface="helvetica" panose="020B0604020202020204" pitchFamily="34" charset="0"/>
              <a:cs typeface="helvetica" panose="020B0604020202020204" pitchFamily="34" charset="0"/>
            </a:endParaRPr>
          </a:p>
          <a:p>
            <a:pPr lvl="3" algn="just">
              <a:buNone/>
              <a:defRPr/>
            </a:pPr>
            <a:r>
              <a:rPr lang="pt-BR" sz="1800" b="1" dirty="0">
                <a:solidFill>
                  <a:schemeClr val="tx1"/>
                </a:solidFill>
                <a:latin typeface="helvetica" panose="020B0604020202020204" pitchFamily="34" charset="0"/>
                <a:cs typeface="helvetica" panose="020B0604020202020204" pitchFamily="34" charset="0"/>
              </a:rPr>
              <a:t>  </a:t>
            </a:r>
          </a:p>
          <a:p>
            <a:pPr marL="0" lvl="4" indent="0" algn="just">
              <a:buNone/>
              <a:defRPr/>
            </a:pPr>
            <a:endParaRPr lang="pt-BR" sz="1400" dirty="0">
              <a:solidFill>
                <a:schemeClr val="tx1"/>
              </a:solidFill>
              <a:latin typeface="helvetica" panose="020B0604020202020204" pitchFamily="34" charset="0"/>
              <a:cs typeface="helvetica" panose="020B0604020202020204" pitchFamily="34" charset="0"/>
            </a:endParaRPr>
          </a:p>
        </p:txBody>
      </p:sp>
      <p:sp>
        <p:nvSpPr>
          <p:cNvPr id="7" name="Rectangle 6"/>
          <p:cNvSpPr/>
          <p:nvPr/>
        </p:nvSpPr>
        <p:spPr>
          <a:xfrm>
            <a:off x="468769" y="6478564"/>
            <a:ext cx="8672609" cy="307777"/>
          </a:xfrm>
          <a:prstGeom prst="rect">
            <a:avLst/>
          </a:prstGeom>
        </p:spPr>
        <p:txBody>
          <a:bodyPr wrap="square">
            <a:spAutoFit/>
          </a:bodyPr>
          <a:lstStyle/>
          <a:p>
            <a:r>
              <a:rPr lang="en-US" sz="1400" dirty="0">
                <a:latin typeface="Helvetica"/>
                <a:cs typeface="Helvetica"/>
              </a:rPr>
              <a:t>https://</a:t>
            </a:r>
            <a:r>
              <a:rPr lang="en-US" sz="1400" dirty="0" err="1">
                <a:latin typeface="Helvetica"/>
                <a:cs typeface="Helvetica"/>
              </a:rPr>
              <a:t>www.gov.br</a:t>
            </a:r>
            <a:r>
              <a:rPr lang="en-US" sz="1400" dirty="0">
                <a:latin typeface="Helvetica"/>
                <a:cs typeface="Helvetica"/>
              </a:rPr>
              <a:t>/</a:t>
            </a:r>
            <a:r>
              <a:rPr lang="en-US" sz="1400" dirty="0" err="1">
                <a:latin typeface="Helvetica"/>
                <a:cs typeface="Helvetica"/>
              </a:rPr>
              <a:t>saude</a:t>
            </a:r>
            <a:r>
              <a:rPr lang="en-US" sz="1400" dirty="0">
                <a:latin typeface="Helvetica"/>
                <a:cs typeface="Helvetica"/>
              </a:rPr>
              <a:t>/</a:t>
            </a:r>
            <a:r>
              <a:rPr lang="en-US" sz="1400" dirty="0" err="1">
                <a:latin typeface="Helvetica"/>
                <a:cs typeface="Helvetica"/>
              </a:rPr>
              <a:t>pt-br</a:t>
            </a:r>
            <a:r>
              <a:rPr lang="en-US" sz="1400" dirty="0">
                <a:latin typeface="Helvetica"/>
                <a:cs typeface="Helvetica"/>
              </a:rPr>
              <a:t>/</a:t>
            </a:r>
            <a:r>
              <a:rPr lang="en-US" sz="1400" dirty="0" err="1">
                <a:latin typeface="Helvetica"/>
                <a:cs typeface="Helvetica"/>
              </a:rPr>
              <a:t>assuntos</a:t>
            </a:r>
            <a:r>
              <a:rPr lang="en-US" sz="1400" dirty="0">
                <a:latin typeface="Helvetica"/>
                <a:cs typeface="Helvetica"/>
              </a:rPr>
              <a:t>/</a:t>
            </a:r>
            <a:r>
              <a:rPr lang="en-US" sz="1400" dirty="0" err="1">
                <a:latin typeface="Helvetica"/>
                <a:cs typeface="Helvetica"/>
              </a:rPr>
              <a:t>saude</a:t>
            </a:r>
            <a:r>
              <a:rPr lang="en-US" sz="1400" dirty="0">
                <a:latin typeface="Helvetica"/>
                <a:cs typeface="Helvetica"/>
              </a:rPr>
              <a:t>-de-a-a-z/a/</a:t>
            </a:r>
            <a:r>
              <a:rPr lang="en-US" sz="1400" dirty="0" err="1">
                <a:latin typeface="Helvetica"/>
                <a:cs typeface="Helvetica"/>
              </a:rPr>
              <a:t>aedes-aegypti</a:t>
            </a:r>
            <a:r>
              <a:rPr lang="en-US" sz="1400" dirty="0">
                <a:latin typeface="Helvetica"/>
                <a:cs typeface="Helvetica"/>
              </a:rPr>
              <a:t>/</a:t>
            </a:r>
            <a:r>
              <a:rPr lang="en-US" sz="1400" dirty="0" err="1">
                <a:latin typeface="Helvetica"/>
                <a:cs typeface="Helvetica"/>
              </a:rPr>
              <a:t>monitoramento</a:t>
            </a:r>
            <a:r>
              <a:rPr lang="en-US" sz="1400" dirty="0">
                <a:latin typeface="Helvetica"/>
                <a:cs typeface="Helvetica"/>
              </a:rPr>
              <a:t>-das-</a:t>
            </a:r>
            <a:r>
              <a:rPr lang="en-US" sz="1400" dirty="0" err="1">
                <a:latin typeface="Helvetica"/>
                <a:cs typeface="Helvetica"/>
              </a:rPr>
              <a:t>arboviroses</a:t>
            </a:r>
            <a:endParaRPr lang="en-US" sz="1400" dirty="0">
              <a:latin typeface="Helvetica"/>
              <a:cs typeface="Helvetica"/>
            </a:endParaRPr>
          </a:p>
        </p:txBody>
      </p:sp>
      <p:pic>
        <p:nvPicPr>
          <p:cNvPr id="4" name="Picture 3" descr="Captura de Tela 2024-08-02 às 13.1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1830" y="1461019"/>
            <a:ext cx="7868340" cy="4917713"/>
          </a:xfrm>
          <a:prstGeom prst="rect">
            <a:avLst/>
          </a:prstGeom>
        </p:spPr>
      </p:pic>
      <p:sp>
        <p:nvSpPr>
          <p:cNvPr id="5" name="TextBox 4"/>
          <p:cNvSpPr txBox="1"/>
          <p:nvPr/>
        </p:nvSpPr>
        <p:spPr>
          <a:xfrm>
            <a:off x="5247607" y="2216607"/>
            <a:ext cx="1172241" cy="369332"/>
          </a:xfrm>
          <a:prstGeom prst="rect">
            <a:avLst/>
          </a:prstGeom>
          <a:noFill/>
        </p:spPr>
        <p:txBody>
          <a:bodyPr wrap="none" rtlCol="0">
            <a:spAutoFit/>
          </a:bodyPr>
          <a:lstStyle/>
          <a:p>
            <a:r>
              <a:rPr lang="en-US" dirty="0">
                <a:solidFill>
                  <a:schemeClr val="accent6">
                    <a:lumMod val="75000"/>
                  </a:schemeClr>
                </a:solidFill>
                <a:latin typeface="Helvetica"/>
                <a:cs typeface="Helvetica"/>
              </a:rPr>
              <a:t>DENGUE</a:t>
            </a:r>
          </a:p>
        </p:txBody>
      </p:sp>
    </p:spTree>
    <p:extLst>
      <p:ext uri="{BB962C8B-B14F-4D97-AF65-F5344CB8AC3E}">
        <p14:creationId xmlns:p14="http://schemas.microsoft.com/office/powerpoint/2010/main" val="306442004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Síntese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800" b="1" dirty="0">
                <a:solidFill>
                  <a:srgbClr val="4E75A3"/>
                </a:solidFill>
                <a:latin typeface="helvetica" panose="020B0604020202020204" pitchFamily="34" charset="0"/>
                <a:cs typeface="helvetica" panose="020B0604020202020204" pitchFamily="34" charset="0"/>
              </a:rPr>
              <a:t>Estatística</a:t>
            </a:r>
            <a:r>
              <a:rPr lang="pt-BR" sz="1400" dirty="0">
                <a:solidFill>
                  <a:schemeClr val="tx1"/>
                </a:solidFill>
                <a:latin typeface="helvetica" panose="020B0604020202020204" pitchFamily="34" charset="0"/>
                <a:cs typeface="helvetica" panose="020B0604020202020204" pitchFamily="34" charset="0"/>
              </a:rPr>
              <a:t> </a:t>
            </a:r>
            <a:r>
              <a:rPr lang="pt-BR" sz="14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400" dirty="0">
                <a:solidFill>
                  <a:schemeClr val="tx1"/>
                </a:solidFill>
                <a:latin typeface="helvetica" panose="020B0604020202020204" pitchFamily="34" charset="0"/>
                <a:cs typeface="helvetica" panose="020B0604020202020204" pitchFamily="34" charset="0"/>
              </a:rPr>
              <a:t> ferramenta fundamental, principalmente a demografia quando se trata de estudos populacionais (demografia). </a:t>
            </a:r>
          </a:p>
          <a:p>
            <a:pPr marL="444500" lvl="5" indent="0" algn="just">
              <a:buNone/>
              <a:defRPr/>
            </a:pPr>
            <a:endParaRPr lang="pt-BR" sz="1400" b="1" dirty="0">
              <a:solidFill>
                <a:schemeClr val="tx1"/>
              </a:solidFill>
              <a:latin typeface="helvetica" panose="020B0604020202020204" pitchFamily="34" charset="0"/>
              <a:cs typeface="helvetica" panose="020B0604020202020204" pitchFamily="34" charset="0"/>
            </a:endParaRPr>
          </a:p>
          <a:p>
            <a:pPr marL="444500" lvl="5" indent="0" algn="just">
              <a:buNone/>
              <a:defRPr/>
            </a:pPr>
            <a:r>
              <a:rPr lang="pt-BR" sz="1400" b="1" dirty="0">
                <a:solidFill>
                  <a:schemeClr val="tx1"/>
                </a:solidFill>
                <a:latin typeface="helvetica" panose="020B0604020202020204" pitchFamily="34" charset="0"/>
                <a:cs typeface="helvetica" panose="020B0604020202020204" pitchFamily="34" charset="0"/>
              </a:rPr>
              <a:t>Questões principais para avaliar desigualdade</a:t>
            </a:r>
            <a:r>
              <a:rPr lang="pt-BR" sz="1400" dirty="0">
                <a:solidFill>
                  <a:schemeClr val="tx1"/>
                </a:solidFill>
                <a:latin typeface="helvetica" panose="020B0604020202020204" pitchFamily="34" charset="0"/>
                <a:cs typeface="helvetica" panose="020B0604020202020204" pitchFamily="34" charset="0"/>
              </a:rPr>
              <a:t>: Desigualdade de que?</a:t>
            </a:r>
          </a:p>
          <a:p>
            <a:pPr marL="444500" lvl="5" indent="0" algn="just">
              <a:buNone/>
              <a:defRPr/>
            </a:pPr>
            <a:r>
              <a:rPr lang="pt-BR" sz="1400" dirty="0">
                <a:solidFill>
                  <a:schemeClr val="tx1"/>
                </a:solidFill>
                <a:latin typeface="helvetica" panose="020B0604020202020204" pitchFamily="34" charset="0"/>
                <a:cs typeface="helvetica" panose="020B0604020202020204" pitchFamily="34" charset="0"/>
              </a:rPr>
              <a:t>                                           Em relação a que? </a:t>
            </a:r>
          </a:p>
          <a:p>
            <a:pPr marL="730250" lvl="5" indent="-285750" algn="just">
              <a:buFont typeface="Wingdings" charset="2"/>
              <a:buChar char="ü"/>
              <a:defRPr/>
            </a:pPr>
            <a:r>
              <a:rPr lang="pt-BR" sz="1400" dirty="0">
                <a:solidFill>
                  <a:schemeClr val="tx1"/>
                </a:solidFill>
                <a:latin typeface="helvetica" panose="020B0604020202020204" pitchFamily="34" charset="0"/>
                <a:cs typeface="helvetica" panose="020B0604020202020204" pitchFamily="34" charset="0"/>
              </a:rPr>
              <a:t>Fontes de dados: pesquisas e sistemas de informação</a:t>
            </a:r>
          </a:p>
          <a:p>
            <a:pPr marL="730250" lvl="5" indent="-285750" algn="just">
              <a:buFont typeface="Wingdings" charset="2"/>
              <a:buChar char="ü"/>
              <a:defRPr/>
            </a:pPr>
            <a:r>
              <a:rPr lang="pt-BR" sz="1400" dirty="0">
                <a:solidFill>
                  <a:schemeClr val="tx1"/>
                </a:solidFill>
                <a:latin typeface="helvetica" panose="020B0604020202020204" pitchFamily="34" charset="0"/>
                <a:cs typeface="helvetica" panose="020B0604020202020204" pitchFamily="34" charset="0"/>
              </a:rPr>
              <a:t>Instrumentos de coleta</a:t>
            </a:r>
          </a:p>
          <a:p>
            <a:pPr marL="444500" lvl="5" indent="0" algn="just">
              <a:buNone/>
              <a:defRPr/>
            </a:pPr>
            <a:endParaRPr lang="pt-BR" sz="1400" dirty="0">
              <a:solidFill>
                <a:schemeClr val="tx1"/>
              </a:solidFill>
              <a:latin typeface="helvetica" panose="020B0604020202020204" pitchFamily="34" charset="0"/>
              <a:cs typeface="helvetica" panose="020B0604020202020204" pitchFamily="34" charset="0"/>
            </a:endParaRPr>
          </a:p>
          <a:p>
            <a:pPr marL="730250" lvl="5" indent="-285750" algn="just">
              <a:buFont typeface="Wingdings" charset="2"/>
              <a:buChar char="ü"/>
              <a:defRPr/>
            </a:pPr>
            <a:r>
              <a:rPr lang="pt-BR" sz="1400" dirty="0">
                <a:solidFill>
                  <a:schemeClr val="tx1"/>
                </a:solidFill>
                <a:latin typeface="helvetica" panose="020B0604020202020204" pitchFamily="34" charset="0"/>
                <a:cs typeface="helvetica" panose="020B0604020202020204" pitchFamily="34" charset="0"/>
              </a:rPr>
              <a:t>Indicadores: como medir as diferenças</a:t>
            </a:r>
          </a:p>
          <a:p>
            <a:pPr marL="444500" lvl="5" indent="0" algn="just">
              <a:buNone/>
              <a:defRPr/>
            </a:pPr>
            <a:r>
              <a:rPr lang="pt-BR" sz="1400" dirty="0">
                <a:solidFill>
                  <a:schemeClr val="tx1"/>
                </a:solidFill>
                <a:latin typeface="helvetica" panose="020B0604020202020204" pitchFamily="34" charset="0"/>
                <a:cs typeface="helvetica" panose="020B0604020202020204" pitchFamily="34" charset="0"/>
              </a:rPr>
              <a:t>        *Mortalidade, morbidade, qualidade de vida</a:t>
            </a:r>
          </a:p>
          <a:p>
            <a:pPr marL="444500" lvl="5" indent="0" algn="just">
              <a:buNone/>
              <a:defRPr/>
            </a:pPr>
            <a:r>
              <a:rPr lang="pt-BR" sz="1400" dirty="0">
                <a:solidFill>
                  <a:schemeClr val="tx1"/>
                </a:solidFill>
                <a:latin typeface="helvetica" panose="020B0604020202020204" pitchFamily="34" charset="0"/>
                <a:cs typeface="helvetica" panose="020B0604020202020204" pitchFamily="34" charset="0"/>
              </a:rPr>
              <a:t>        * Incidência e prevalência (comparações de números absolutos)</a:t>
            </a:r>
          </a:p>
          <a:p>
            <a:pPr marL="444500" lvl="5" indent="0" algn="just">
              <a:buNone/>
              <a:defRPr/>
            </a:pPr>
            <a:r>
              <a:rPr lang="pt-BR" sz="1400" dirty="0">
                <a:solidFill>
                  <a:schemeClr val="tx1"/>
                </a:solidFill>
                <a:latin typeface="helvetica" panose="020B0604020202020204" pitchFamily="34" charset="0"/>
                <a:cs typeface="helvetica" panose="020B0604020202020204" pitchFamily="34" charset="0"/>
              </a:rPr>
              <a:t>        * Risco Relativo, razão de prevalência, </a:t>
            </a:r>
            <a:r>
              <a:rPr lang="pt-BR" sz="1400" dirty="0" err="1">
                <a:solidFill>
                  <a:schemeClr val="tx1"/>
                </a:solidFill>
                <a:latin typeface="helvetica" panose="020B0604020202020204" pitchFamily="34" charset="0"/>
                <a:cs typeface="helvetica" panose="020B0604020202020204" pitchFamily="34" charset="0"/>
              </a:rPr>
              <a:t>odds</a:t>
            </a:r>
            <a:r>
              <a:rPr lang="pt-BR" sz="1400" dirty="0">
                <a:solidFill>
                  <a:schemeClr val="tx1"/>
                </a:solidFill>
                <a:latin typeface="helvetica" panose="020B0604020202020204" pitchFamily="34" charset="0"/>
                <a:cs typeface="helvetica" panose="020B0604020202020204" pitchFamily="34" charset="0"/>
              </a:rPr>
              <a:t> </a:t>
            </a:r>
            <a:r>
              <a:rPr lang="pt-BR" sz="1400" dirty="0" err="1">
                <a:solidFill>
                  <a:schemeClr val="tx1"/>
                </a:solidFill>
                <a:latin typeface="helvetica" panose="020B0604020202020204" pitchFamily="34" charset="0"/>
                <a:cs typeface="helvetica" panose="020B0604020202020204" pitchFamily="34" charset="0"/>
              </a:rPr>
              <a:t>ratio</a:t>
            </a:r>
            <a:endParaRPr lang="pt-BR" sz="1400" dirty="0">
              <a:solidFill>
                <a:schemeClr val="tx1"/>
              </a:solidFill>
              <a:latin typeface="helvetica" panose="020B0604020202020204" pitchFamily="34" charset="0"/>
              <a:cs typeface="helvetica" panose="020B0604020202020204" pitchFamily="34" charset="0"/>
            </a:endParaRPr>
          </a:p>
          <a:p>
            <a:pPr marL="444500" lvl="5" indent="0" algn="just">
              <a:buNone/>
              <a:defRPr/>
            </a:pPr>
            <a:r>
              <a:rPr lang="pt-BR" sz="1400" dirty="0">
                <a:solidFill>
                  <a:schemeClr val="tx1"/>
                </a:solidFill>
                <a:latin typeface="helvetica" panose="020B0604020202020204" pitchFamily="34" charset="0"/>
                <a:cs typeface="helvetica" panose="020B0604020202020204" pitchFamily="34" charset="0"/>
              </a:rPr>
              <a:t>        * Indicadores específicos para desigualdades: razão de sexos, </a:t>
            </a:r>
            <a:r>
              <a:rPr lang="pt-BR" sz="1400" dirty="0" err="1">
                <a:solidFill>
                  <a:schemeClr val="tx1"/>
                </a:solidFill>
                <a:latin typeface="helvetica" panose="020B0604020202020204" pitchFamily="34" charset="0"/>
                <a:cs typeface="helvetica" panose="020B0604020202020204" pitchFamily="34" charset="0"/>
              </a:rPr>
              <a:t>etc</a:t>
            </a:r>
            <a:endParaRPr lang="pt-BR" sz="1400" dirty="0">
              <a:solidFill>
                <a:schemeClr val="tx1"/>
              </a:solidFill>
              <a:latin typeface="helvetica" panose="020B0604020202020204" pitchFamily="34" charset="0"/>
              <a:cs typeface="helvetica" panose="020B0604020202020204" pitchFamily="34" charset="0"/>
            </a:endParaRPr>
          </a:p>
          <a:p>
            <a:pPr marL="444500" lvl="5" indent="0" algn="just">
              <a:buNone/>
              <a:defRPr/>
            </a:pPr>
            <a:endParaRPr lang="pt-BR" sz="1400" dirty="0">
              <a:solidFill>
                <a:schemeClr val="tx1"/>
              </a:solidFill>
              <a:latin typeface="helvetica" panose="020B0604020202020204" pitchFamily="34" charset="0"/>
              <a:cs typeface="helvetica" panose="020B0604020202020204" pitchFamily="34" charset="0"/>
            </a:endParaRPr>
          </a:p>
          <a:p>
            <a:pPr marL="444500" lvl="5" indent="0" algn="just">
              <a:buNone/>
              <a:defRPr/>
            </a:pPr>
            <a:endParaRPr lang="pt-BR" sz="1400" dirty="0">
              <a:solidFill>
                <a:schemeClr val="tx1"/>
              </a:solidFill>
              <a:latin typeface="helvetica" panose="020B0604020202020204" pitchFamily="34" charset="0"/>
              <a:cs typeface="helvetica" panose="020B0604020202020204" pitchFamily="34" charset="0"/>
            </a:endParaRPr>
          </a:p>
          <a:p>
            <a:pPr marL="444500" lvl="5" indent="0" algn="just">
              <a:buNone/>
              <a:defRPr/>
            </a:pPr>
            <a:r>
              <a:rPr lang="pt-BR" sz="1400" dirty="0">
                <a:solidFill>
                  <a:schemeClr val="tx1"/>
                </a:solidFill>
                <a:latin typeface="helvetica" panose="020B0604020202020204" pitchFamily="34" charset="0"/>
                <a:cs typeface="helvetica" panose="020B0604020202020204" pitchFamily="34" charset="0"/>
              </a:rPr>
              <a:t>	</a:t>
            </a:r>
          </a:p>
          <a:p>
            <a:pPr marL="444500" lvl="5" indent="0" algn="just">
              <a:buNone/>
              <a:defRPr/>
            </a:pPr>
            <a:endParaRPr lang="pt-BR" sz="1400" dirty="0">
              <a:solidFill>
                <a:schemeClr val="tx1"/>
              </a:solidFill>
              <a:latin typeface="helvetica" panose="020B0604020202020204" pitchFamily="34" charset="0"/>
              <a:cs typeface="helvetica"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51883217"/>
              </p:ext>
            </p:extLst>
          </p:nvPr>
        </p:nvGraphicFramePr>
        <p:xfrm>
          <a:off x="869749" y="5929773"/>
          <a:ext cx="3384369" cy="57912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a:solidFill>
                            <a:schemeClr val="accent6">
                              <a:lumMod val="75000"/>
                            </a:schemeClr>
                          </a:solidFill>
                          <a:latin typeface="Corbel" panose="020B0503020204020204" pitchFamily="34" charset="0"/>
                        </a:rPr>
                        <a:t>SZKLO. </a:t>
                      </a:r>
                      <a:r>
                        <a:rPr lang="en-US" sz="1300" b="1" i="1" kern="100" spc="-50" baseline="0" dirty="0" err="1">
                          <a:solidFill>
                            <a:schemeClr val="accent6">
                              <a:lumMod val="75000"/>
                            </a:schemeClr>
                          </a:solidFill>
                          <a:latin typeface="Corbel" panose="020B0503020204020204" pitchFamily="34" charset="0"/>
                        </a:rPr>
                        <a:t>Moyses</a:t>
                      </a:r>
                      <a:r>
                        <a:rPr lang="en-US" sz="1300" b="1" i="1" kern="100" spc="-50" baseline="0" dirty="0">
                          <a:solidFill>
                            <a:schemeClr val="accent6">
                              <a:lumMod val="75000"/>
                            </a:schemeClr>
                          </a:solidFill>
                          <a:latin typeface="Corbel" panose="020B0503020204020204" pitchFamily="34" charset="0"/>
                        </a:rPr>
                        <a:t>;  Nieto F. Javier. Epidemiology: Beyond the Basics. </a:t>
                      </a:r>
                      <a:endParaRPr lang="en-US" sz="1300" i="1" kern="100" spc="-50" baseline="0" dirty="0">
                        <a:solidFill>
                          <a:schemeClr val="accent6">
                            <a:lumMod val="75000"/>
                          </a:schemeClr>
                        </a:solidFill>
                        <a:latin typeface="Corbel" panose="020B0503020204020204" pitchFamily="34" charset="0"/>
                      </a:endParaRP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6"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8"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1"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spTree>
    <p:extLst>
      <p:ext uri="{BB962C8B-B14F-4D97-AF65-F5344CB8AC3E}">
        <p14:creationId xmlns:p14="http://schemas.microsoft.com/office/powerpoint/2010/main" val="3577197955"/>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Síntese </a:t>
            </a:r>
            <a:endParaRPr lang="en-US" dirty="0">
              <a:solidFill>
                <a:schemeClr val="accent6">
                  <a:lumMod val="75000"/>
                </a:schemeClr>
              </a:solidFill>
              <a:latin typeface="Candara" panose="020E0502030303020204" pitchFamily="34" charset="0"/>
            </a:endParaRPr>
          </a:p>
        </p:txBody>
      </p:sp>
      <p:pic>
        <p:nvPicPr>
          <p:cNvPr id="6"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8"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1"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pic>
        <p:nvPicPr>
          <p:cNvPr id="5" name="Content Placeholder 4" descr="Captura de Tela 2024-08-02 às 13.44.45.png"/>
          <p:cNvPicPr>
            <a:picLocks noGrp="1" noChangeAspect="1"/>
          </p:cNvPicPr>
          <p:nvPr>
            <p:ph idx="1"/>
          </p:nvPr>
        </p:nvPicPr>
        <p:blipFill rotWithShape="1">
          <a:blip r:embed="rId6">
            <a:extLst>
              <a:ext uri="{28A0092B-C50C-407E-A947-70E740481C1C}">
                <a14:useLocalDpi xmlns:a14="http://schemas.microsoft.com/office/drawing/2010/main" val="0"/>
              </a:ext>
            </a:extLst>
          </a:blip>
          <a:srcRect l="21760" t="15654" r="42114"/>
          <a:stretch/>
        </p:blipFill>
        <p:spPr>
          <a:xfrm>
            <a:off x="5846649" y="664342"/>
            <a:ext cx="4181314" cy="6101465"/>
          </a:xfrm>
        </p:spPr>
      </p:pic>
      <p:graphicFrame>
        <p:nvGraphicFramePr>
          <p:cNvPr id="12" name="Table 11"/>
          <p:cNvGraphicFramePr>
            <a:graphicFrameLocks noGrp="1"/>
          </p:cNvGraphicFramePr>
          <p:nvPr>
            <p:extLst>
              <p:ext uri="{D42A27DB-BD31-4B8C-83A1-F6EECF244321}">
                <p14:modId xmlns:p14="http://schemas.microsoft.com/office/powerpoint/2010/main" val="4193734436"/>
              </p:ext>
            </p:extLst>
          </p:nvPr>
        </p:nvGraphicFramePr>
        <p:xfrm>
          <a:off x="905691" y="5402580"/>
          <a:ext cx="3384369" cy="97536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err="1">
                          <a:solidFill>
                            <a:schemeClr val="accent6">
                              <a:lumMod val="75000"/>
                            </a:schemeClr>
                          </a:solidFill>
                          <a:latin typeface="Corbel" panose="020B0503020204020204" pitchFamily="34" charset="0"/>
                        </a:rPr>
                        <a:t>Arcaya</a:t>
                      </a:r>
                      <a:r>
                        <a:rPr lang="en-US" sz="1300" b="1" i="1" kern="100" spc="-50" baseline="0" dirty="0">
                          <a:solidFill>
                            <a:schemeClr val="accent6">
                              <a:lumMod val="75000"/>
                            </a:schemeClr>
                          </a:solidFill>
                          <a:latin typeface="Corbel" panose="020B0503020204020204" pitchFamily="34" charset="0"/>
                        </a:rPr>
                        <a:t>, Mariana; </a:t>
                      </a:r>
                      <a:r>
                        <a:rPr lang="en-US" sz="1300" b="1" i="1" kern="100" spc="-50" baseline="0" dirty="0" err="1">
                          <a:solidFill>
                            <a:schemeClr val="accent6">
                              <a:lumMod val="75000"/>
                            </a:schemeClr>
                          </a:solidFill>
                          <a:latin typeface="Corbel" panose="020B0503020204020204" pitchFamily="34" charset="0"/>
                        </a:rPr>
                        <a:t>Arcaya</a:t>
                      </a:r>
                      <a:r>
                        <a:rPr lang="en-US" sz="1300" b="1" i="1" kern="100" spc="-50" baseline="0" dirty="0">
                          <a:solidFill>
                            <a:schemeClr val="accent6">
                              <a:lumMod val="75000"/>
                            </a:schemeClr>
                          </a:solidFill>
                          <a:latin typeface="Corbel" panose="020B0503020204020204" pitchFamily="34" charset="0"/>
                        </a:rPr>
                        <a:t>, Alyssa; Subramanian, S.V. </a:t>
                      </a:r>
                      <a:r>
                        <a:rPr lang="en-US" sz="1300" b="1" i="1" kern="100" spc="-50" baseline="0" dirty="0" err="1">
                          <a:solidFill>
                            <a:schemeClr val="accent6">
                              <a:lumMod val="75000"/>
                            </a:schemeClr>
                          </a:solidFill>
                          <a:latin typeface="Corbel" panose="020B0503020204020204" pitchFamily="34" charset="0"/>
                        </a:rPr>
                        <a:t>Desigualdades</a:t>
                      </a:r>
                      <a:r>
                        <a:rPr lang="en-US" sz="1300" b="1" i="1" kern="100" spc="-50" baseline="0" dirty="0">
                          <a:solidFill>
                            <a:schemeClr val="accent6">
                              <a:lumMod val="75000"/>
                            </a:schemeClr>
                          </a:solidFill>
                          <a:latin typeface="Corbel" panose="020B0503020204020204" pitchFamily="34" charset="0"/>
                        </a:rPr>
                        <a:t> </a:t>
                      </a:r>
                      <a:r>
                        <a:rPr lang="en-US" sz="1300" b="1" i="1" kern="100" spc="-50" baseline="0" dirty="0" err="1">
                          <a:solidFill>
                            <a:schemeClr val="accent6">
                              <a:lumMod val="75000"/>
                            </a:schemeClr>
                          </a:solidFill>
                          <a:latin typeface="Corbel" panose="020B0503020204020204" pitchFamily="34" charset="0"/>
                        </a:rPr>
                        <a:t>em</a:t>
                      </a:r>
                      <a:r>
                        <a:rPr lang="en-US" sz="1300" b="1" i="1" kern="100" spc="-50" baseline="0" dirty="0">
                          <a:solidFill>
                            <a:schemeClr val="accent6">
                              <a:lumMod val="75000"/>
                            </a:schemeClr>
                          </a:solidFill>
                          <a:latin typeface="Corbel" panose="020B0503020204020204" pitchFamily="34" charset="0"/>
                        </a:rPr>
                        <a:t> </a:t>
                      </a:r>
                      <a:r>
                        <a:rPr lang="en-US" sz="1300" b="1" i="1" kern="100" spc="-50" baseline="0" dirty="0" err="1">
                          <a:solidFill>
                            <a:schemeClr val="accent6">
                              <a:lumMod val="75000"/>
                            </a:schemeClr>
                          </a:solidFill>
                          <a:latin typeface="Corbel" panose="020B0503020204020204" pitchFamily="34" charset="0"/>
                        </a:rPr>
                        <a:t>saúde</a:t>
                      </a:r>
                      <a:r>
                        <a:rPr lang="en-US" sz="1300" b="1" i="1" kern="100" spc="-50" baseline="0" dirty="0">
                          <a:solidFill>
                            <a:schemeClr val="accent6">
                              <a:lumMod val="75000"/>
                            </a:schemeClr>
                          </a:solidFill>
                          <a:latin typeface="Corbel" panose="020B0503020204020204" pitchFamily="34" charset="0"/>
                        </a:rPr>
                        <a:t>: </a:t>
                      </a:r>
                      <a:r>
                        <a:rPr lang="en-US" sz="1300" b="1" i="1" kern="100" spc="-50" baseline="0" dirty="0" err="1">
                          <a:solidFill>
                            <a:schemeClr val="accent6">
                              <a:lumMod val="75000"/>
                            </a:schemeClr>
                          </a:solidFill>
                          <a:latin typeface="Corbel" panose="020B0503020204020204" pitchFamily="34" charset="0"/>
                        </a:rPr>
                        <a:t>definições</a:t>
                      </a:r>
                      <a:r>
                        <a:rPr lang="en-US" sz="1300" b="1" i="1" kern="100" spc="-50" baseline="0" dirty="0">
                          <a:solidFill>
                            <a:schemeClr val="accent6">
                              <a:lumMod val="75000"/>
                            </a:schemeClr>
                          </a:solidFill>
                          <a:latin typeface="Corbel" panose="020B0503020204020204" pitchFamily="34" charset="0"/>
                        </a:rPr>
                        <a:t>, </a:t>
                      </a:r>
                      <a:r>
                        <a:rPr lang="en-US" sz="1300" b="1" i="1" kern="100" spc="-50" baseline="0" dirty="0" err="1">
                          <a:solidFill>
                            <a:schemeClr val="accent6">
                              <a:lumMod val="75000"/>
                            </a:schemeClr>
                          </a:solidFill>
                          <a:latin typeface="Corbel" panose="020B0503020204020204" pitchFamily="34" charset="0"/>
                        </a:rPr>
                        <a:t>conceitos</a:t>
                      </a:r>
                      <a:r>
                        <a:rPr lang="en-US" sz="1300" b="1" i="1" kern="100" spc="-50" baseline="0" dirty="0">
                          <a:solidFill>
                            <a:schemeClr val="accent6">
                              <a:lumMod val="75000"/>
                            </a:schemeClr>
                          </a:solidFill>
                          <a:latin typeface="Corbel" panose="020B0503020204020204" pitchFamily="34" charset="0"/>
                        </a:rPr>
                        <a:t> e </a:t>
                      </a:r>
                      <a:r>
                        <a:rPr lang="en-US" sz="1300" b="1" i="1" kern="100" spc="-50" baseline="0" dirty="0" err="1">
                          <a:solidFill>
                            <a:schemeClr val="accent6">
                              <a:lumMod val="75000"/>
                            </a:schemeClr>
                          </a:solidFill>
                          <a:latin typeface="Corbel" panose="020B0503020204020204" pitchFamily="34" charset="0"/>
                        </a:rPr>
                        <a:t>teorias</a:t>
                      </a:r>
                      <a:r>
                        <a:rPr lang="en-US" sz="1300" b="1" i="1" kern="100" spc="-50" baseline="0" dirty="0">
                          <a:solidFill>
                            <a:schemeClr val="accent6">
                              <a:lumMod val="75000"/>
                            </a:schemeClr>
                          </a:solidFill>
                          <a:latin typeface="Corbel" panose="020B0503020204020204" pitchFamily="34" charset="0"/>
                        </a:rPr>
                        <a:t>. Rev </a:t>
                      </a:r>
                      <a:r>
                        <a:rPr lang="en-US" sz="1300" b="1" i="1" kern="100" spc="-50" baseline="0" dirty="0" err="1">
                          <a:solidFill>
                            <a:schemeClr val="accent6">
                              <a:lumMod val="75000"/>
                            </a:schemeClr>
                          </a:solidFill>
                          <a:latin typeface="Corbel" panose="020B0503020204020204" pitchFamily="34" charset="0"/>
                        </a:rPr>
                        <a:t>Panam</a:t>
                      </a:r>
                      <a:r>
                        <a:rPr lang="en-US" sz="1300" b="1" i="1" kern="100" spc="-50" baseline="0" dirty="0">
                          <a:solidFill>
                            <a:schemeClr val="accent6">
                              <a:lumMod val="75000"/>
                            </a:schemeClr>
                          </a:solidFill>
                          <a:latin typeface="Corbel" panose="020B0503020204020204" pitchFamily="34" charset="0"/>
                        </a:rPr>
                        <a:t> </a:t>
                      </a:r>
                      <a:r>
                        <a:rPr lang="en-US" sz="1300" b="1" i="1" kern="100" spc="-50" baseline="0" dirty="0" err="1">
                          <a:solidFill>
                            <a:schemeClr val="accent6">
                              <a:lumMod val="75000"/>
                            </a:schemeClr>
                          </a:solidFill>
                          <a:latin typeface="Corbel" panose="020B0503020204020204" pitchFamily="34" charset="0"/>
                        </a:rPr>
                        <a:t>Salud</a:t>
                      </a:r>
                      <a:r>
                        <a:rPr lang="en-US" sz="1300" b="1" i="1" kern="100" spc="-50" baseline="0" dirty="0">
                          <a:solidFill>
                            <a:schemeClr val="accent6">
                              <a:lumMod val="75000"/>
                            </a:schemeClr>
                          </a:solidFill>
                          <a:latin typeface="Corbel" panose="020B0503020204020204" pitchFamily="34" charset="0"/>
                        </a:rPr>
                        <a:t> </a:t>
                      </a:r>
                      <a:r>
                        <a:rPr lang="en-US" sz="1300" b="1" i="1" kern="100" spc="-50" baseline="0" dirty="0" err="1">
                          <a:solidFill>
                            <a:schemeClr val="accent6">
                              <a:lumMod val="75000"/>
                            </a:schemeClr>
                          </a:solidFill>
                          <a:latin typeface="Corbel" panose="020B0503020204020204" pitchFamily="34" charset="0"/>
                        </a:rPr>
                        <a:t>Publica</a:t>
                      </a:r>
                      <a:r>
                        <a:rPr lang="en-US" sz="1300" b="1" i="1" kern="100" spc="-50" baseline="0" dirty="0">
                          <a:solidFill>
                            <a:schemeClr val="accent6">
                              <a:lumMod val="75000"/>
                            </a:schemeClr>
                          </a:solidFill>
                          <a:latin typeface="Corbel" panose="020B0503020204020204" pitchFamily="34" charset="0"/>
                        </a:rPr>
                        <a:t> . 2016. </a:t>
                      </a:r>
                      <a:endParaRPr lang="en-US" sz="1300" i="1" kern="100" spc="-50" baseline="0" dirty="0">
                        <a:solidFill>
                          <a:schemeClr val="accent6">
                            <a:lumMod val="75000"/>
                          </a:schemeClr>
                        </a:solidFill>
                        <a:latin typeface="Corbel" panose="020B0503020204020204" pitchFamily="34" charset="0"/>
                      </a:endParaRP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355849734"/>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r>
              <a:rPr lang="mr-IN" dirty="0">
                <a:solidFill>
                  <a:schemeClr val="accent6">
                    <a:lumMod val="75000"/>
                  </a:schemeClr>
                </a:solidFill>
                <a:latin typeface="Candara" panose="020E0502030303020204" pitchFamily="34" charset="0"/>
              </a:rPr>
              <a:t>–</a:t>
            </a:r>
            <a:r>
              <a:rPr lang="pt-BR" dirty="0">
                <a:solidFill>
                  <a:schemeClr val="accent6">
                    <a:lumMod val="75000"/>
                  </a:schemeClr>
                </a:solidFill>
                <a:latin typeface="Candara" panose="020E0502030303020204" pitchFamily="34" charset="0"/>
              </a:rPr>
              <a:t> Análise descritiva de desigualdades</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buNone/>
              <a:defRPr/>
            </a:pPr>
            <a:r>
              <a:rPr lang="pt-BR" sz="2600" b="1" dirty="0">
                <a:solidFill>
                  <a:srgbClr val="4E75A3"/>
                </a:solidFill>
                <a:latin typeface="helvetica" panose="020B0604020202020204" pitchFamily="34" charset="0"/>
                <a:cs typeface="helvetica" panose="020B0604020202020204" pitchFamily="34" charset="0"/>
              </a:rPr>
              <a:t>Estratificação</a:t>
            </a: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24685631"/>
              </p:ext>
            </p:extLst>
          </p:nvPr>
        </p:nvGraphicFramePr>
        <p:xfrm>
          <a:off x="869749" y="5929773"/>
          <a:ext cx="3384369" cy="57912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a:solidFill>
                            <a:schemeClr val="accent6">
                              <a:lumMod val="75000"/>
                            </a:schemeClr>
                          </a:solidFill>
                          <a:latin typeface="Corbel" panose="020B0503020204020204" pitchFamily="34" charset="0"/>
                        </a:rPr>
                        <a:t>SZKLO. </a:t>
                      </a:r>
                      <a:r>
                        <a:rPr lang="en-US" sz="1300" b="1" i="1" kern="100" spc="-50" baseline="0" dirty="0" err="1">
                          <a:solidFill>
                            <a:schemeClr val="accent6">
                              <a:lumMod val="75000"/>
                            </a:schemeClr>
                          </a:solidFill>
                          <a:latin typeface="Corbel" panose="020B0503020204020204" pitchFamily="34" charset="0"/>
                        </a:rPr>
                        <a:t>Moyses</a:t>
                      </a:r>
                      <a:r>
                        <a:rPr lang="en-US" sz="1300" b="1" i="1" kern="100" spc="-50" baseline="0" dirty="0">
                          <a:solidFill>
                            <a:schemeClr val="accent6">
                              <a:lumMod val="75000"/>
                            </a:schemeClr>
                          </a:solidFill>
                          <a:latin typeface="Corbel" panose="020B0503020204020204" pitchFamily="34" charset="0"/>
                        </a:rPr>
                        <a:t>;  Nieto F. Javier. </a:t>
                      </a:r>
                      <a:r>
                        <a:rPr lang="en-US" sz="1300" b="0" i="1" kern="100" spc="-50" baseline="0" dirty="0">
                          <a:solidFill>
                            <a:schemeClr val="accent6">
                              <a:lumMod val="75000"/>
                            </a:schemeClr>
                          </a:solidFill>
                          <a:latin typeface="Corbel" panose="020B0503020204020204" pitchFamily="34" charset="0"/>
                        </a:rPr>
                        <a:t>Epidemiology: Beyond the Basics. </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361298785"/>
              </p:ext>
            </p:extLst>
          </p:nvPr>
        </p:nvGraphicFramePr>
        <p:xfrm>
          <a:off x="2115866" y="3717356"/>
          <a:ext cx="8128000" cy="1483360"/>
        </p:xfrm>
        <a:graphic>
          <a:graphicData uri="http://schemas.openxmlformats.org/drawingml/2006/table">
            <a:tbl>
              <a:tblPr firstRow="1" bandRow="1">
                <a:tableStyleId>{10A1B5D5-9B99-4C35-A422-299274C87663}</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a:txBody>
                    <a:bodyPr/>
                    <a:lstStyle/>
                    <a:p>
                      <a:pPr algn="ctr"/>
                      <a:endParaRPr lang="en-US" b="1" dirty="0">
                        <a:latin typeface="Helvetica"/>
                        <a:cs typeface="Helvetica"/>
                      </a:endParaRPr>
                    </a:p>
                  </a:txBody>
                  <a:tcPr/>
                </a:tc>
                <a:tc>
                  <a:txBody>
                    <a:bodyPr/>
                    <a:lstStyle/>
                    <a:p>
                      <a:pPr algn="ctr"/>
                      <a:r>
                        <a:rPr lang="en-US" dirty="0" err="1">
                          <a:latin typeface="Helvetica"/>
                          <a:cs typeface="Helvetica"/>
                        </a:rPr>
                        <a:t>Casos</a:t>
                      </a:r>
                      <a:endParaRPr lang="en-US" dirty="0">
                        <a:latin typeface="Helvetica"/>
                        <a:cs typeface="Helvetica"/>
                      </a:endParaRPr>
                    </a:p>
                  </a:txBody>
                  <a:tcPr/>
                </a:tc>
                <a:tc>
                  <a:txBody>
                    <a:bodyPr/>
                    <a:lstStyle/>
                    <a:p>
                      <a:pPr algn="ctr"/>
                      <a:r>
                        <a:rPr lang="en-US" dirty="0" err="1">
                          <a:latin typeface="Helvetica"/>
                          <a:cs typeface="Helvetica"/>
                        </a:rPr>
                        <a:t>Controles</a:t>
                      </a:r>
                      <a:r>
                        <a:rPr lang="en-US" dirty="0">
                          <a:latin typeface="Helvetica"/>
                          <a:cs typeface="Helvetica"/>
                        </a:rPr>
                        <a:t> </a:t>
                      </a:r>
                    </a:p>
                  </a:txBody>
                  <a:tcPr/>
                </a:tc>
                <a:tc>
                  <a:txBody>
                    <a:bodyPr/>
                    <a:lstStyle/>
                    <a:p>
                      <a:pPr algn="ctr"/>
                      <a:r>
                        <a:rPr lang="en-US" dirty="0">
                          <a:latin typeface="Helvetica"/>
                          <a:cs typeface="Helvetica"/>
                        </a:rPr>
                        <a:t>Total</a:t>
                      </a:r>
                    </a:p>
                  </a:txBody>
                  <a:tcPr/>
                </a:tc>
                <a:extLst>
                  <a:ext uri="{0D108BD9-81ED-4DB2-BD59-A6C34878D82A}">
                    <a16:rowId xmlns:a16="http://schemas.microsoft.com/office/drawing/2014/main" val="10000"/>
                  </a:ext>
                </a:extLst>
              </a:tr>
              <a:tr h="370840">
                <a:tc>
                  <a:txBody>
                    <a:bodyPr/>
                    <a:lstStyle/>
                    <a:p>
                      <a:pPr algn="ctr"/>
                      <a:r>
                        <a:rPr lang="en-US" b="1" dirty="0" err="1"/>
                        <a:t>Homens</a:t>
                      </a:r>
                      <a:endParaRPr lang="en-US" b="1" dirty="0">
                        <a:latin typeface="Helvetica"/>
                        <a:cs typeface="Helvetica"/>
                      </a:endParaRPr>
                    </a:p>
                  </a:txBody>
                  <a:tcPr/>
                </a:tc>
                <a:tc>
                  <a:txBody>
                    <a:bodyPr/>
                    <a:lstStyle/>
                    <a:p>
                      <a:pPr algn="ctr"/>
                      <a:r>
                        <a:rPr lang="en-US" dirty="0">
                          <a:latin typeface="Helvetica"/>
                          <a:cs typeface="Helvetica"/>
                        </a:rPr>
                        <a:t>88</a:t>
                      </a:r>
                    </a:p>
                  </a:txBody>
                  <a:tcPr/>
                </a:tc>
                <a:tc>
                  <a:txBody>
                    <a:bodyPr/>
                    <a:lstStyle/>
                    <a:p>
                      <a:pPr algn="ctr"/>
                      <a:r>
                        <a:rPr lang="en-US" dirty="0">
                          <a:latin typeface="Helvetica"/>
                          <a:cs typeface="Helvetica"/>
                        </a:rPr>
                        <a:t>68</a:t>
                      </a:r>
                    </a:p>
                  </a:txBody>
                  <a:tcPr/>
                </a:tc>
                <a:tc>
                  <a:txBody>
                    <a:bodyPr/>
                    <a:lstStyle/>
                    <a:p>
                      <a:pPr algn="ctr"/>
                      <a:r>
                        <a:rPr lang="en-US" dirty="0">
                          <a:latin typeface="Helvetica"/>
                          <a:cs typeface="Helvetica"/>
                        </a:rPr>
                        <a:t>156</a:t>
                      </a:r>
                    </a:p>
                  </a:txBody>
                  <a:tcPr/>
                </a:tc>
                <a:extLst>
                  <a:ext uri="{0D108BD9-81ED-4DB2-BD59-A6C34878D82A}">
                    <a16:rowId xmlns:a16="http://schemas.microsoft.com/office/drawing/2014/main" val="10001"/>
                  </a:ext>
                </a:extLst>
              </a:tr>
              <a:tr h="370840">
                <a:tc>
                  <a:txBody>
                    <a:bodyPr/>
                    <a:lstStyle/>
                    <a:p>
                      <a:pPr algn="ctr"/>
                      <a:r>
                        <a:rPr lang="en-US" b="1" dirty="0" err="1"/>
                        <a:t>Mulheres</a:t>
                      </a:r>
                      <a:endParaRPr lang="en-US" b="1" dirty="0">
                        <a:latin typeface="Helvetica"/>
                        <a:cs typeface="Helvetica"/>
                      </a:endParaRPr>
                    </a:p>
                  </a:txBody>
                  <a:tcPr/>
                </a:tc>
                <a:tc>
                  <a:txBody>
                    <a:bodyPr/>
                    <a:lstStyle/>
                    <a:p>
                      <a:pPr algn="ctr"/>
                      <a:r>
                        <a:rPr lang="en-US" dirty="0">
                          <a:latin typeface="Helvetica"/>
                          <a:cs typeface="Helvetica"/>
                        </a:rPr>
                        <a:t>62</a:t>
                      </a:r>
                    </a:p>
                  </a:txBody>
                  <a:tcPr/>
                </a:tc>
                <a:tc>
                  <a:txBody>
                    <a:bodyPr/>
                    <a:lstStyle/>
                    <a:p>
                      <a:pPr algn="ctr"/>
                      <a:r>
                        <a:rPr lang="en-US" dirty="0">
                          <a:latin typeface="Helvetica"/>
                          <a:cs typeface="Helvetica"/>
                        </a:rPr>
                        <a:t>82</a:t>
                      </a:r>
                    </a:p>
                  </a:txBody>
                  <a:tcPr/>
                </a:tc>
                <a:tc>
                  <a:txBody>
                    <a:bodyPr/>
                    <a:lstStyle/>
                    <a:p>
                      <a:pPr algn="ctr"/>
                      <a:r>
                        <a:rPr lang="en-US" dirty="0">
                          <a:latin typeface="Helvetica"/>
                          <a:cs typeface="Helvetica"/>
                        </a:rPr>
                        <a:t>144</a:t>
                      </a:r>
                    </a:p>
                  </a:txBody>
                  <a:tcPr/>
                </a:tc>
                <a:extLst>
                  <a:ext uri="{0D108BD9-81ED-4DB2-BD59-A6C34878D82A}">
                    <a16:rowId xmlns:a16="http://schemas.microsoft.com/office/drawing/2014/main" val="10002"/>
                  </a:ext>
                </a:extLst>
              </a:tr>
              <a:tr h="370840">
                <a:tc>
                  <a:txBody>
                    <a:bodyPr/>
                    <a:lstStyle/>
                    <a:p>
                      <a:pPr algn="ctr"/>
                      <a:r>
                        <a:rPr lang="en-US" b="1" dirty="0"/>
                        <a:t>Total</a:t>
                      </a:r>
                      <a:endParaRPr lang="en-US" b="1" dirty="0">
                        <a:latin typeface="Helvetica"/>
                        <a:cs typeface="Helvetica"/>
                      </a:endParaRPr>
                    </a:p>
                  </a:txBody>
                  <a:tcPr/>
                </a:tc>
                <a:tc>
                  <a:txBody>
                    <a:bodyPr/>
                    <a:lstStyle/>
                    <a:p>
                      <a:pPr algn="ctr"/>
                      <a:r>
                        <a:rPr lang="en-US" dirty="0">
                          <a:latin typeface="Helvetica"/>
                          <a:cs typeface="Helvetica"/>
                        </a:rPr>
                        <a:t>150</a:t>
                      </a:r>
                    </a:p>
                  </a:txBody>
                  <a:tcPr/>
                </a:tc>
                <a:tc>
                  <a:txBody>
                    <a:bodyPr/>
                    <a:lstStyle/>
                    <a:p>
                      <a:pPr algn="ctr"/>
                      <a:r>
                        <a:rPr lang="en-US" dirty="0">
                          <a:latin typeface="Helvetica"/>
                          <a:cs typeface="Helvetica"/>
                        </a:rPr>
                        <a:t>150</a:t>
                      </a:r>
                    </a:p>
                  </a:txBody>
                  <a:tcPr/>
                </a:tc>
                <a:tc>
                  <a:txBody>
                    <a:bodyPr/>
                    <a:lstStyle/>
                    <a:p>
                      <a:pPr algn="ctr"/>
                      <a:r>
                        <a:rPr lang="en-US" dirty="0">
                          <a:latin typeface="Helvetica"/>
                          <a:cs typeface="Helvetica"/>
                        </a:rPr>
                        <a:t>300</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5155564" y="5478846"/>
            <a:ext cx="1593451" cy="369332"/>
          </a:xfrm>
          <a:prstGeom prst="rect">
            <a:avLst/>
          </a:prstGeom>
          <a:noFill/>
          <a:ln>
            <a:solidFill>
              <a:srgbClr val="FF0000"/>
            </a:solidFill>
          </a:ln>
        </p:spPr>
        <p:txBody>
          <a:bodyPr wrap="square" rtlCol="0">
            <a:spAutoFit/>
          </a:bodyPr>
          <a:lstStyle/>
          <a:p>
            <a:pPr algn="ctr"/>
            <a:r>
              <a:rPr lang="en-US" dirty="0">
                <a:latin typeface="Helvetica"/>
                <a:cs typeface="Helvetica"/>
              </a:rPr>
              <a:t>OR= 1.71</a:t>
            </a:r>
          </a:p>
        </p:txBody>
      </p:sp>
      <p:sp>
        <p:nvSpPr>
          <p:cNvPr id="5" name="TextBox 4"/>
          <p:cNvSpPr txBox="1"/>
          <p:nvPr/>
        </p:nvSpPr>
        <p:spPr>
          <a:xfrm>
            <a:off x="1723536" y="1752368"/>
            <a:ext cx="8378211" cy="1754327"/>
          </a:xfrm>
          <a:prstGeom prst="rect">
            <a:avLst/>
          </a:prstGeom>
          <a:noFill/>
        </p:spPr>
        <p:txBody>
          <a:bodyPr wrap="square" rtlCol="0">
            <a:spAutoFit/>
          </a:bodyPr>
          <a:lstStyle/>
          <a:p>
            <a:pPr algn="ctr"/>
            <a:r>
              <a:rPr lang="en-US" b="1" dirty="0" err="1">
                <a:latin typeface="Helvetica"/>
                <a:cs typeface="Helvetica"/>
              </a:rPr>
              <a:t>Exemplo</a:t>
            </a:r>
            <a:r>
              <a:rPr lang="en-US" b="1" dirty="0">
                <a:latin typeface="Helvetica"/>
                <a:cs typeface="Helvetica"/>
              </a:rPr>
              <a:t>: </a:t>
            </a:r>
            <a:r>
              <a:rPr lang="en-US" b="1" dirty="0" err="1">
                <a:latin typeface="Helvetica"/>
                <a:cs typeface="Helvetica"/>
              </a:rPr>
              <a:t>Estudo</a:t>
            </a:r>
            <a:r>
              <a:rPr lang="en-US" b="1" dirty="0">
                <a:latin typeface="Helvetica"/>
                <a:cs typeface="Helvetica"/>
              </a:rPr>
              <a:t> </a:t>
            </a:r>
            <a:r>
              <a:rPr lang="en-US" b="1" dirty="0" err="1">
                <a:latin typeface="Helvetica"/>
                <a:cs typeface="Helvetica"/>
              </a:rPr>
              <a:t>hipotético</a:t>
            </a:r>
            <a:r>
              <a:rPr lang="en-US" b="1" dirty="0">
                <a:latin typeface="Helvetica"/>
                <a:cs typeface="Helvetica"/>
              </a:rPr>
              <a:t> </a:t>
            </a:r>
            <a:r>
              <a:rPr lang="en-US" b="1" dirty="0" err="1">
                <a:latin typeface="Helvetica"/>
                <a:cs typeface="Helvetica"/>
              </a:rPr>
              <a:t>sobre</a:t>
            </a:r>
            <a:r>
              <a:rPr lang="en-US" b="1" dirty="0">
                <a:latin typeface="Helvetica"/>
                <a:cs typeface="Helvetica"/>
              </a:rPr>
              <a:t> </a:t>
            </a:r>
            <a:r>
              <a:rPr lang="en-US" b="1" dirty="0" err="1">
                <a:latin typeface="Helvetica"/>
                <a:cs typeface="Helvetica"/>
              </a:rPr>
              <a:t>fator</a:t>
            </a:r>
            <a:r>
              <a:rPr lang="en-US" b="1" dirty="0">
                <a:latin typeface="Helvetica"/>
                <a:cs typeface="Helvetica"/>
              </a:rPr>
              <a:t> de </a:t>
            </a:r>
            <a:r>
              <a:rPr lang="en-US" b="1" dirty="0" err="1">
                <a:latin typeface="Helvetica"/>
                <a:cs typeface="Helvetica"/>
              </a:rPr>
              <a:t>risco</a:t>
            </a:r>
            <a:r>
              <a:rPr lang="en-US" b="1" dirty="0">
                <a:latin typeface="Helvetica"/>
                <a:cs typeface="Helvetica"/>
              </a:rPr>
              <a:t> </a:t>
            </a:r>
            <a:r>
              <a:rPr lang="en-US" b="1" dirty="0" err="1">
                <a:latin typeface="Helvetica"/>
                <a:cs typeface="Helvetica"/>
              </a:rPr>
              <a:t>para</a:t>
            </a:r>
            <a:r>
              <a:rPr lang="en-US" b="1" dirty="0">
                <a:latin typeface="Helvetica"/>
                <a:cs typeface="Helvetica"/>
              </a:rPr>
              <a:t> </a:t>
            </a:r>
            <a:r>
              <a:rPr lang="en-US" b="1" dirty="0" err="1">
                <a:latin typeface="Helvetica"/>
                <a:cs typeface="Helvetica"/>
              </a:rPr>
              <a:t>infecção</a:t>
            </a:r>
            <a:r>
              <a:rPr lang="en-US" b="1" dirty="0">
                <a:latin typeface="Helvetica"/>
                <a:cs typeface="Helvetica"/>
              </a:rPr>
              <a:t> </a:t>
            </a:r>
            <a:r>
              <a:rPr lang="en-US" b="1" dirty="0" err="1">
                <a:latin typeface="Helvetica"/>
                <a:cs typeface="Helvetica"/>
              </a:rPr>
              <a:t>por</a:t>
            </a:r>
            <a:r>
              <a:rPr lang="en-US" b="1" dirty="0">
                <a:latin typeface="Helvetica"/>
                <a:cs typeface="Helvetica"/>
              </a:rPr>
              <a:t> </a:t>
            </a:r>
            <a:r>
              <a:rPr lang="en-US" b="1" dirty="0" err="1">
                <a:latin typeface="Helvetica"/>
                <a:cs typeface="Helvetica"/>
              </a:rPr>
              <a:t>malária</a:t>
            </a:r>
            <a:r>
              <a:rPr lang="en-US" b="1" dirty="0">
                <a:latin typeface="Helvetica"/>
                <a:cs typeface="Helvetica"/>
              </a:rPr>
              <a:t>. </a:t>
            </a:r>
            <a:r>
              <a:rPr lang="en-US" b="1" dirty="0" err="1">
                <a:latin typeface="Helvetica"/>
                <a:cs typeface="Helvetica"/>
              </a:rPr>
              <a:t>Será</a:t>
            </a:r>
            <a:r>
              <a:rPr lang="en-US" b="1" dirty="0">
                <a:latin typeface="Helvetica"/>
                <a:cs typeface="Helvetica"/>
              </a:rPr>
              <a:t> </a:t>
            </a:r>
            <a:r>
              <a:rPr lang="en-US" b="1" dirty="0" err="1">
                <a:latin typeface="Helvetica"/>
                <a:cs typeface="Helvetica"/>
              </a:rPr>
              <a:t>que</a:t>
            </a:r>
            <a:r>
              <a:rPr lang="en-US" b="1" dirty="0">
                <a:latin typeface="Helvetica"/>
                <a:cs typeface="Helvetica"/>
              </a:rPr>
              <a:t> </a:t>
            </a:r>
            <a:r>
              <a:rPr lang="en-US" b="1" dirty="0" err="1">
                <a:latin typeface="Helvetica"/>
                <a:cs typeface="Helvetica"/>
              </a:rPr>
              <a:t>existe</a:t>
            </a:r>
            <a:r>
              <a:rPr lang="en-US" b="1" dirty="0">
                <a:latin typeface="Helvetica"/>
                <a:cs typeface="Helvetica"/>
              </a:rPr>
              <a:t> </a:t>
            </a:r>
            <a:r>
              <a:rPr lang="en-US" b="1" dirty="0" err="1">
                <a:latin typeface="Helvetica"/>
                <a:cs typeface="Helvetica"/>
              </a:rPr>
              <a:t>relação</a:t>
            </a:r>
            <a:r>
              <a:rPr lang="en-US" b="1" dirty="0">
                <a:latin typeface="Helvetica"/>
                <a:cs typeface="Helvetica"/>
              </a:rPr>
              <a:t> entre </a:t>
            </a:r>
            <a:r>
              <a:rPr lang="en-US" b="1" dirty="0" err="1">
                <a:latin typeface="Helvetica"/>
                <a:cs typeface="Helvetica"/>
              </a:rPr>
              <a:t>risco</a:t>
            </a:r>
            <a:r>
              <a:rPr lang="en-US" b="1" dirty="0">
                <a:latin typeface="Helvetica"/>
                <a:cs typeface="Helvetica"/>
              </a:rPr>
              <a:t> de </a:t>
            </a:r>
            <a:r>
              <a:rPr lang="en-US" b="1" dirty="0" err="1">
                <a:latin typeface="Helvetica"/>
                <a:cs typeface="Helvetica"/>
              </a:rPr>
              <a:t>malária</a:t>
            </a:r>
            <a:r>
              <a:rPr lang="en-US" b="1" dirty="0">
                <a:latin typeface="Helvetica"/>
                <a:cs typeface="Helvetica"/>
              </a:rPr>
              <a:t> e </a:t>
            </a:r>
            <a:r>
              <a:rPr lang="en-US" b="1" dirty="0" err="1">
                <a:latin typeface="Helvetica"/>
                <a:cs typeface="Helvetica"/>
              </a:rPr>
              <a:t>sexo</a:t>
            </a:r>
            <a:r>
              <a:rPr lang="en-US" b="1" dirty="0">
                <a:latin typeface="Helvetica"/>
                <a:cs typeface="Helvetica"/>
              </a:rPr>
              <a:t>?  </a:t>
            </a:r>
          </a:p>
          <a:p>
            <a:pPr algn="ctr"/>
            <a:endParaRPr lang="en-US" b="1" dirty="0">
              <a:latin typeface="Helvetica"/>
              <a:cs typeface="Helvetica"/>
            </a:endParaRPr>
          </a:p>
          <a:p>
            <a:pPr algn="ctr"/>
            <a:r>
              <a:rPr lang="en-US" b="1" dirty="0" err="1">
                <a:latin typeface="Helvetica"/>
                <a:cs typeface="Helvetica"/>
              </a:rPr>
              <a:t>Análise</a:t>
            </a:r>
            <a:r>
              <a:rPr lang="en-US" b="1" dirty="0">
                <a:latin typeface="Helvetica"/>
                <a:cs typeface="Helvetica"/>
              </a:rPr>
              <a:t> </a:t>
            </a:r>
            <a:r>
              <a:rPr lang="en-US" b="1" dirty="0" err="1">
                <a:latin typeface="Helvetica"/>
                <a:cs typeface="Helvetica"/>
              </a:rPr>
              <a:t>Bruta</a:t>
            </a:r>
            <a:r>
              <a:rPr lang="en-US" b="1" dirty="0">
                <a:latin typeface="Helvetica"/>
                <a:cs typeface="Helvetica"/>
              </a:rPr>
              <a:t>: </a:t>
            </a:r>
            <a:r>
              <a:rPr lang="en-US" b="1" dirty="0" err="1">
                <a:latin typeface="Helvetica"/>
                <a:cs typeface="Helvetica"/>
              </a:rPr>
              <a:t>todos</a:t>
            </a:r>
            <a:r>
              <a:rPr lang="en-US" b="1" dirty="0">
                <a:latin typeface="Helvetica"/>
                <a:cs typeface="Helvetica"/>
              </a:rPr>
              <a:t> </a:t>
            </a:r>
            <a:r>
              <a:rPr lang="en-US" b="1" dirty="0" err="1">
                <a:latin typeface="Helvetica"/>
                <a:cs typeface="Helvetica"/>
              </a:rPr>
              <a:t>os</a:t>
            </a:r>
            <a:r>
              <a:rPr lang="en-US" b="1" dirty="0">
                <a:latin typeface="Helvetica"/>
                <a:cs typeface="Helvetica"/>
              </a:rPr>
              <a:t> </a:t>
            </a:r>
            <a:r>
              <a:rPr lang="en-US" b="1" dirty="0" err="1">
                <a:latin typeface="Helvetica"/>
                <a:cs typeface="Helvetica"/>
              </a:rPr>
              <a:t>casos</a:t>
            </a:r>
            <a:r>
              <a:rPr lang="en-US" b="1" dirty="0">
                <a:latin typeface="Helvetica"/>
                <a:cs typeface="Helvetica"/>
              </a:rPr>
              <a:t> e </a:t>
            </a:r>
            <a:r>
              <a:rPr lang="en-US" b="1" dirty="0" err="1">
                <a:latin typeface="Helvetica"/>
                <a:cs typeface="Helvetica"/>
              </a:rPr>
              <a:t>controles</a:t>
            </a:r>
            <a:r>
              <a:rPr lang="en-US" b="1" dirty="0">
                <a:latin typeface="Helvetica"/>
                <a:cs typeface="Helvetica"/>
              </a:rPr>
              <a:t> </a:t>
            </a:r>
          </a:p>
          <a:p>
            <a:pPr algn="ctr"/>
            <a:endParaRPr lang="en-US" b="1" dirty="0">
              <a:latin typeface="Helvetica"/>
              <a:cs typeface="Helvetica"/>
            </a:endParaRPr>
          </a:p>
          <a:p>
            <a:r>
              <a:rPr lang="en-US" b="1" dirty="0" err="1">
                <a:latin typeface="Helvetica"/>
                <a:cs typeface="Helvetica"/>
              </a:rPr>
              <a:t>Tabela</a:t>
            </a:r>
            <a:r>
              <a:rPr lang="en-US" b="1" dirty="0">
                <a:latin typeface="Helvetica"/>
                <a:cs typeface="Helvetica"/>
              </a:rPr>
              <a:t> 1. </a:t>
            </a:r>
            <a:r>
              <a:rPr lang="en-US" b="1" dirty="0" err="1">
                <a:latin typeface="Helvetica"/>
                <a:cs typeface="Helvetica"/>
              </a:rPr>
              <a:t>Estudo</a:t>
            </a:r>
            <a:r>
              <a:rPr lang="en-US" b="1" dirty="0">
                <a:latin typeface="Helvetica"/>
                <a:cs typeface="Helvetica"/>
              </a:rPr>
              <a:t> </a:t>
            </a:r>
            <a:r>
              <a:rPr lang="en-US" b="1" dirty="0" err="1">
                <a:latin typeface="Helvetica"/>
                <a:cs typeface="Helvetica"/>
              </a:rPr>
              <a:t>hipotético</a:t>
            </a:r>
            <a:r>
              <a:rPr lang="en-US" b="1" dirty="0">
                <a:latin typeface="Helvetica"/>
                <a:cs typeface="Helvetica"/>
              </a:rPr>
              <a:t> </a:t>
            </a:r>
            <a:r>
              <a:rPr lang="en-US" b="1" dirty="0" err="1">
                <a:latin typeface="Helvetica"/>
                <a:cs typeface="Helvetica"/>
              </a:rPr>
              <a:t>sobre</a:t>
            </a:r>
            <a:r>
              <a:rPr lang="en-US" b="1" dirty="0">
                <a:latin typeface="Helvetica"/>
                <a:cs typeface="Helvetica"/>
              </a:rPr>
              <a:t> </a:t>
            </a:r>
            <a:r>
              <a:rPr lang="en-US" b="1" dirty="0" err="1">
                <a:latin typeface="Helvetica"/>
                <a:cs typeface="Helvetica"/>
              </a:rPr>
              <a:t>fator</a:t>
            </a:r>
            <a:r>
              <a:rPr lang="en-US" b="1" dirty="0">
                <a:latin typeface="Helvetica"/>
                <a:cs typeface="Helvetica"/>
              </a:rPr>
              <a:t> de </a:t>
            </a:r>
            <a:r>
              <a:rPr lang="en-US" b="1" dirty="0" err="1">
                <a:latin typeface="Helvetica"/>
                <a:cs typeface="Helvetica"/>
              </a:rPr>
              <a:t>risco</a:t>
            </a:r>
            <a:r>
              <a:rPr lang="en-US" b="1" dirty="0">
                <a:latin typeface="Helvetica"/>
                <a:cs typeface="Helvetica"/>
              </a:rPr>
              <a:t> </a:t>
            </a:r>
            <a:r>
              <a:rPr lang="en-US" b="1" dirty="0" err="1">
                <a:latin typeface="Helvetica"/>
                <a:cs typeface="Helvetica"/>
              </a:rPr>
              <a:t>para</a:t>
            </a:r>
            <a:r>
              <a:rPr lang="en-US" b="1" dirty="0">
                <a:latin typeface="Helvetica"/>
                <a:cs typeface="Helvetica"/>
              </a:rPr>
              <a:t> </a:t>
            </a:r>
            <a:r>
              <a:rPr lang="en-US" b="1" dirty="0" err="1">
                <a:latin typeface="Helvetica"/>
                <a:cs typeface="Helvetica"/>
              </a:rPr>
              <a:t>infecção</a:t>
            </a:r>
            <a:r>
              <a:rPr lang="en-US" b="1" dirty="0">
                <a:latin typeface="Helvetica"/>
                <a:cs typeface="Helvetica"/>
              </a:rPr>
              <a:t> </a:t>
            </a:r>
            <a:r>
              <a:rPr lang="en-US" b="1" dirty="0" err="1">
                <a:latin typeface="Helvetica"/>
                <a:cs typeface="Helvetica"/>
              </a:rPr>
              <a:t>por</a:t>
            </a:r>
            <a:r>
              <a:rPr lang="en-US" b="1" dirty="0">
                <a:latin typeface="Helvetica"/>
                <a:cs typeface="Helvetica"/>
              </a:rPr>
              <a:t> </a:t>
            </a:r>
            <a:r>
              <a:rPr lang="en-US" b="1" dirty="0" err="1">
                <a:latin typeface="Helvetica"/>
                <a:cs typeface="Helvetica"/>
              </a:rPr>
              <a:t>malária</a:t>
            </a:r>
            <a:r>
              <a:rPr lang="en-US" b="1" dirty="0">
                <a:latin typeface="Helvetica"/>
                <a:cs typeface="Helvetica"/>
              </a:rPr>
              <a:t> </a:t>
            </a:r>
          </a:p>
        </p:txBody>
      </p:sp>
    </p:spTree>
    <p:extLst>
      <p:ext uri="{BB962C8B-B14F-4D97-AF65-F5344CB8AC3E}">
        <p14:creationId xmlns:p14="http://schemas.microsoft.com/office/powerpoint/2010/main" val="3441582243"/>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r>
              <a:rPr lang="mr-IN" dirty="0">
                <a:solidFill>
                  <a:schemeClr val="accent6">
                    <a:lumMod val="75000"/>
                  </a:schemeClr>
                </a:solidFill>
                <a:latin typeface="Candara" panose="020E0502030303020204" pitchFamily="34" charset="0"/>
              </a:rPr>
              <a:t>–</a:t>
            </a:r>
            <a:r>
              <a:rPr lang="pt-BR" dirty="0">
                <a:solidFill>
                  <a:schemeClr val="accent6">
                    <a:lumMod val="75000"/>
                  </a:schemeClr>
                </a:solidFill>
                <a:latin typeface="Candara" panose="020E0502030303020204" pitchFamily="34" charset="0"/>
              </a:rPr>
              <a:t> Análise descritiva de desigualdades</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buNone/>
              <a:defRPr/>
            </a:pPr>
            <a:r>
              <a:rPr lang="pt-BR" sz="2600" b="1" dirty="0">
                <a:solidFill>
                  <a:srgbClr val="4E75A3"/>
                </a:solidFill>
                <a:latin typeface="helvetica" panose="020B0604020202020204" pitchFamily="34" charset="0"/>
                <a:cs typeface="helvetica" panose="020B0604020202020204" pitchFamily="34" charset="0"/>
              </a:rPr>
              <a:t>Estratificação</a:t>
            </a: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54277282"/>
              </p:ext>
            </p:extLst>
          </p:nvPr>
        </p:nvGraphicFramePr>
        <p:xfrm>
          <a:off x="869749" y="5929773"/>
          <a:ext cx="3384369" cy="57912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a:solidFill>
                            <a:schemeClr val="accent6">
                              <a:lumMod val="75000"/>
                            </a:schemeClr>
                          </a:solidFill>
                          <a:latin typeface="Corbel" panose="020B0503020204020204" pitchFamily="34" charset="0"/>
                        </a:rPr>
                        <a:t>SZKLO. </a:t>
                      </a:r>
                      <a:r>
                        <a:rPr lang="en-US" sz="1300" b="1" i="1" kern="100" spc="-50" baseline="0" dirty="0" err="1">
                          <a:solidFill>
                            <a:schemeClr val="accent6">
                              <a:lumMod val="75000"/>
                            </a:schemeClr>
                          </a:solidFill>
                          <a:latin typeface="Corbel" panose="020B0503020204020204" pitchFamily="34" charset="0"/>
                        </a:rPr>
                        <a:t>Moyses</a:t>
                      </a:r>
                      <a:r>
                        <a:rPr lang="en-US" sz="1300" b="1" i="1" kern="100" spc="-50" baseline="0" dirty="0">
                          <a:solidFill>
                            <a:schemeClr val="accent6">
                              <a:lumMod val="75000"/>
                            </a:schemeClr>
                          </a:solidFill>
                          <a:latin typeface="Corbel" panose="020B0503020204020204" pitchFamily="34" charset="0"/>
                        </a:rPr>
                        <a:t>;  Nieto F. Javier. </a:t>
                      </a:r>
                      <a:r>
                        <a:rPr lang="en-US" sz="1300" b="0" i="1" kern="100" spc="-50" baseline="0" dirty="0">
                          <a:solidFill>
                            <a:schemeClr val="accent6">
                              <a:lumMod val="75000"/>
                            </a:schemeClr>
                          </a:solidFill>
                          <a:latin typeface="Corbel" panose="020B0503020204020204" pitchFamily="34" charset="0"/>
                        </a:rPr>
                        <a:t>Epidemiology: Beyond the Basics. </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1692268464"/>
              </p:ext>
            </p:extLst>
          </p:nvPr>
        </p:nvGraphicFramePr>
        <p:xfrm>
          <a:off x="372171" y="3265834"/>
          <a:ext cx="5201604" cy="1561932"/>
        </p:xfrm>
        <a:graphic>
          <a:graphicData uri="http://schemas.openxmlformats.org/drawingml/2006/table">
            <a:tbl>
              <a:tblPr firstRow="1" bandRow="1">
                <a:tableStyleId>{10A1B5D5-9B99-4C35-A422-299274C87663}</a:tableStyleId>
              </a:tblPr>
              <a:tblGrid>
                <a:gridCol w="1300401">
                  <a:extLst>
                    <a:ext uri="{9D8B030D-6E8A-4147-A177-3AD203B41FA5}">
                      <a16:colId xmlns:a16="http://schemas.microsoft.com/office/drawing/2014/main" val="20000"/>
                    </a:ext>
                  </a:extLst>
                </a:gridCol>
                <a:gridCol w="1300401">
                  <a:extLst>
                    <a:ext uri="{9D8B030D-6E8A-4147-A177-3AD203B41FA5}">
                      <a16:colId xmlns:a16="http://schemas.microsoft.com/office/drawing/2014/main" val="20001"/>
                    </a:ext>
                  </a:extLst>
                </a:gridCol>
                <a:gridCol w="1300401">
                  <a:extLst>
                    <a:ext uri="{9D8B030D-6E8A-4147-A177-3AD203B41FA5}">
                      <a16:colId xmlns:a16="http://schemas.microsoft.com/office/drawing/2014/main" val="20002"/>
                    </a:ext>
                  </a:extLst>
                </a:gridCol>
                <a:gridCol w="1300401">
                  <a:extLst>
                    <a:ext uri="{9D8B030D-6E8A-4147-A177-3AD203B41FA5}">
                      <a16:colId xmlns:a16="http://schemas.microsoft.com/office/drawing/2014/main" val="20003"/>
                    </a:ext>
                  </a:extLst>
                </a:gridCol>
              </a:tblGrid>
              <a:tr h="390483">
                <a:tc>
                  <a:txBody>
                    <a:bodyPr/>
                    <a:lstStyle/>
                    <a:p>
                      <a:pPr algn="ctr"/>
                      <a:endParaRPr lang="en-US" b="1" dirty="0">
                        <a:latin typeface="Helvetica"/>
                        <a:cs typeface="Helvetica"/>
                      </a:endParaRPr>
                    </a:p>
                  </a:txBody>
                  <a:tcPr/>
                </a:tc>
                <a:tc>
                  <a:txBody>
                    <a:bodyPr/>
                    <a:lstStyle/>
                    <a:p>
                      <a:pPr algn="ctr"/>
                      <a:r>
                        <a:rPr lang="en-US" dirty="0" err="1">
                          <a:latin typeface="Helvetica"/>
                          <a:cs typeface="Helvetica"/>
                        </a:rPr>
                        <a:t>Casos</a:t>
                      </a:r>
                      <a:endParaRPr lang="en-US" dirty="0">
                        <a:latin typeface="Helvetica"/>
                        <a:cs typeface="Helvetica"/>
                      </a:endParaRPr>
                    </a:p>
                  </a:txBody>
                  <a:tcPr/>
                </a:tc>
                <a:tc>
                  <a:txBody>
                    <a:bodyPr/>
                    <a:lstStyle/>
                    <a:p>
                      <a:pPr algn="ctr"/>
                      <a:r>
                        <a:rPr lang="en-US" dirty="0" err="1">
                          <a:latin typeface="Helvetica"/>
                          <a:cs typeface="Helvetica"/>
                        </a:rPr>
                        <a:t>Controles</a:t>
                      </a:r>
                      <a:r>
                        <a:rPr lang="en-US" dirty="0">
                          <a:latin typeface="Helvetica"/>
                          <a:cs typeface="Helvetica"/>
                        </a:rPr>
                        <a:t> </a:t>
                      </a:r>
                    </a:p>
                  </a:txBody>
                  <a:tcPr/>
                </a:tc>
                <a:tc>
                  <a:txBody>
                    <a:bodyPr/>
                    <a:lstStyle/>
                    <a:p>
                      <a:pPr algn="ctr"/>
                      <a:r>
                        <a:rPr lang="en-US" dirty="0">
                          <a:latin typeface="Helvetica"/>
                          <a:cs typeface="Helvetica"/>
                        </a:rPr>
                        <a:t>Total</a:t>
                      </a:r>
                    </a:p>
                  </a:txBody>
                  <a:tcPr/>
                </a:tc>
                <a:extLst>
                  <a:ext uri="{0D108BD9-81ED-4DB2-BD59-A6C34878D82A}">
                    <a16:rowId xmlns:a16="http://schemas.microsoft.com/office/drawing/2014/main" val="10000"/>
                  </a:ext>
                </a:extLst>
              </a:tr>
              <a:tr h="390483">
                <a:tc>
                  <a:txBody>
                    <a:bodyPr/>
                    <a:lstStyle/>
                    <a:p>
                      <a:pPr algn="ctr"/>
                      <a:r>
                        <a:rPr lang="en-US" b="1" dirty="0" err="1"/>
                        <a:t>Homens</a:t>
                      </a:r>
                      <a:endParaRPr lang="en-US" b="1" dirty="0">
                        <a:latin typeface="Helvetica"/>
                        <a:cs typeface="Helvetica"/>
                      </a:endParaRPr>
                    </a:p>
                  </a:txBody>
                  <a:tcPr/>
                </a:tc>
                <a:tc>
                  <a:txBody>
                    <a:bodyPr/>
                    <a:lstStyle/>
                    <a:p>
                      <a:pPr algn="ctr"/>
                      <a:r>
                        <a:rPr lang="en-US" dirty="0">
                          <a:latin typeface="Helvetica"/>
                          <a:cs typeface="Helvetica"/>
                        </a:rPr>
                        <a:t>53</a:t>
                      </a:r>
                    </a:p>
                  </a:txBody>
                  <a:tcPr/>
                </a:tc>
                <a:tc>
                  <a:txBody>
                    <a:bodyPr/>
                    <a:lstStyle/>
                    <a:p>
                      <a:pPr algn="ctr"/>
                      <a:r>
                        <a:rPr lang="en-US" dirty="0">
                          <a:latin typeface="Helvetica"/>
                          <a:cs typeface="Helvetica"/>
                        </a:rPr>
                        <a:t>15</a:t>
                      </a:r>
                    </a:p>
                  </a:txBody>
                  <a:tcPr/>
                </a:tc>
                <a:tc>
                  <a:txBody>
                    <a:bodyPr/>
                    <a:lstStyle/>
                    <a:p>
                      <a:pPr algn="ctr"/>
                      <a:r>
                        <a:rPr lang="en-US" dirty="0">
                          <a:latin typeface="Helvetica"/>
                          <a:cs typeface="Helvetica"/>
                        </a:rPr>
                        <a:t>68</a:t>
                      </a:r>
                    </a:p>
                  </a:txBody>
                  <a:tcPr/>
                </a:tc>
                <a:extLst>
                  <a:ext uri="{0D108BD9-81ED-4DB2-BD59-A6C34878D82A}">
                    <a16:rowId xmlns:a16="http://schemas.microsoft.com/office/drawing/2014/main" val="10001"/>
                  </a:ext>
                </a:extLst>
              </a:tr>
              <a:tr h="390483">
                <a:tc>
                  <a:txBody>
                    <a:bodyPr/>
                    <a:lstStyle/>
                    <a:p>
                      <a:pPr algn="ctr"/>
                      <a:r>
                        <a:rPr lang="en-US" b="1" dirty="0" err="1"/>
                        <a:t>Mulheres</a:t>
                      </a:r>
                      <a:endParaRPr lang="en-US" b="1" dirty="0">
                        <a:latin typeface="Helvetica"/>
                        <a:cs typeface="Helvetica"/>
                      </a:endParaRPr>
                    </a:p>
                  </a:txBody>
                  <a:tcPr/>
                </a:tc>
                <a:tc>
                  <a:txBody>
                    <a:bodyPr/>
                    <a:lstStyle/>
                    <a:p>
                      <a:pPr algn="ctr"/>
                      <a:r>
                        <a:rPr lang="en-US" dirty="0">
                          <a:latin typeface="Helvetica"/>
                          <a:cs typeface="Helvetica"/>
                        </a:rPr>
                        <a:t>10</a:t>
                      </a:r>
                    </a:p>
                  </a:txBody>
                  <a:tcPr/>
                </a:tc>
                <a:tc>
                  <a:txBody>
                    <a:bodyPr/>
                    <a:lstStyle/>
                    <a:p>
                      <a:pPr algn="ctr"/>
                      <a:r>
                        <a:rPr lang="en-US" dirty="0">
                          <a:latin typeface="Helvetica"/>
                          <a:cs typeface="Helvetica"/>
                        </a:rPr>
                        <a:t>3</a:t>
                      </a:r>
                    </a:p>
                  </a:txBody>
                  <a:tcPr/>
                </a:tc>
                <a:tc>
                  <a:txBody>
                    <a:bodyPr/>
                    <a:lstStyle/>
                    <a:p>
                      <a:pPr algn="ctr"/>
                      <a:r>
                        <a:rPr lang="en-US" dirty="0">
                          <a:latin typeface="Helvetica"/>
                          <a:cs typeface="Helvetica"/>
                        </a:rPr>
                        <a:t>13</a:t>
                      </a:r>
                    </a:p>
                  </a:txBody>
                  <a:tcPr/>
                </a:tc>
                <a:extLst>
                  <a:ext uri="{0D108BD9-81ED-4DB2-BD59-A6C34878D82A}">
                    <a16:rowId xmlns:a16="http://schemas.microsoft.com/office/drawing/2014/main" val="10002"/>
                  </a:ext>
                </a:extLst>
              </a:tr>
              <a:tr h="390483">
                <a:tc>
                  <a:txBody>
                    <a:bodyPr/>
                    <a:lstStyle/>
                    <a:p>
                      <a:pPr algn="ctr"/>
                      <a:r>
                        <a:rPr lang="en-US" b="1" dirty="0"/>
                        <a:t>Total</a:t>
                      </a:r>
                      <a:endParaRPr lang="en-US" b="1" dirty="0">
                        <a:latin typeface="Helvetica"/>
                        <a:cs typeface="Helvetica"/>
                      </a:endParaRPr>
                    </a:p>
                  </a:txBody>
                  <a:tcPr/>
                </a:tc>
                <a:tc>
                  <a:txBody>
                    <a:bodyPr/>
                    <a:lstStyle/>
                    <a:p>
                      <a:pPr algn="ctr"/>
                      <a:r>
                        <a:rPr lang="en-US" dirty="0">
                          <a:latin typeface="Helvetica"/>
                          <a:cs typeface="Helvetica"/>
                        </a:rPr>
                        <a:t>63</a:t>
                      </a:r>
                    </a:p>
                  </a:txBody>
                  <a:tcPr/>
                </a:tc>
                <a:tc>
                  <a:txBody>
                    <a:bodyPr/>
                    <a:lstStyle/>
                    <a:p>
                      <a:pPr algn="ctr"/>
                      <a:r>
                        <a:rPr lang="en-US" dirty="0">
                          <a:latin typeface="Helvetica"/>
                          <a:cs typeface="Helvetica"/>
                        </a:rPr>
                        <a:t>18</a:t>
                      </a:r>
                    </a:p>
                  </a:txBody>
                  <a:tcPr/>
                </a:tc>
                <a:tc>
                  <a:txBody>
                    <a:bodyPr/>
                    <a:lstStyle/>
                    <a:p>
                      <a:pPr algn="ctr"/>
                      <a:r>
                        <a:rPr lang="en-US" dirty="0">
                          <a:latin typeface="Helvetica"/>
                          <a:cs typeface="Helvetica"/>
                        </a:rPr>
                        <a:t>81</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2222529" y="5186540"/>
            <a:ext cx="1593451" cy="369332"/>
          </a:xfrm>
          <a:prstGeom prst="rect">
            <a:avLst/>
          </a:prstGeom>
          <a:noFill/>
          <a:ln>
            <a:solidFill>
              <a:srgbClr val="FF0000"/>
            </a:solidFill>
          </a:ln>
        </p:spPr>
        <p:txBody>
          <a:bodyPr wrap="square" rtlCol="0">
            <a:spAutoFit/>
          </a:bodyPr>
          <a:lstStyle/>
          <a:p>
            <a:pPr algn="ctr"/>
            <a:r>
              <a:rPr lang="en-US" dirty="0">
                <a:latin typeface="Helvetica"/>
                <a:cs typeface="Helvetica"/>
              </a:rPr>
              <a:t>OR= 1.06</a:t>
            </a:r>
          </a:p>
        </p:txBody>
      </p:sp>
      <p:sp>
        <p:nvSpPr>
          <p:cNvPr id="5" name="TextBox 4"/>
          <p:cNvSpPr txBox="1"/>
          <p:nvPr/>
        </p:nvSpPr>
        <p:spPr>
          <a:xfrm>
            <a:off x="1753773" y="1732209"/>
            <a:ext cx="8378211" cy="369332"/>
          </a:xfrm>
          <a:prstGeom prst="rect">
            <a:avLst/>
          </a:prstGeom>
          <a:noFill/>
        </p:spPr>
        <p:txBody>
          <a:bodyPr wrap="square" rtlCol="0">
            <a:spAutoFit/>
          </a:bodyPr>
          <a:lstStyle/>
          <a:p>
            <a:pPr algn="ctr"/>
            <a:r>
              <a:rPr lang="en-US" b="1" dirty="0" err="1">
                <a:latin typeface="Helvetica"/>
                <a:cs typeface="Helvetica"/>
              </a:rPr>
              <a:t>Análise</a:t>
            </a:r>
            <a:r>
              <a:rPr lang="en-US" b="1" dirty="0">
                <a:latin typeface="Helvetica"/>
                <a:cs typeface="Helvetica"/>
              </a:rPr>
              <a:t> </a:t>
            </a:r>
            <a:r>
              <a:rPr lang="en-US" b="1" dirty="0" err="1">
                <a:latin typeface="Helvetica"/>
                <a:cs typeface="Helvetica"/>
              </a:rPr>
              <a:t>Estratificada</a:t>
            </a:r>
            <a:r>
              <a:rPr lang="en-US" b="1" dirty="0">
                <a:latin typeface="Helvetica"/>
                <a:cs typeface="Helvetica"/>
              </a:rPr>
              <a:t> </a:t>
            </a:r>
            <a:r>
              <a:rPr lang="en-US" b="1" dirty="0" err="1">
                <a:latin typeface="Helvetica"/>
                <a:cs typeface="Helvetica"/>
              </a:rPr>
              <a:t>por</a:t>
            </a:r>
            <a:r>
              <a:rPr lang="en-US" b="1" dirty="0">
                <a:latin typeface="Helvetica"/>
                <a:cs typeface="Helvetica"/>
              </a:rPr>
              <a:t> local de </a:t>
            </a:r>
            <a:r>
              <a:rPr lang="en-US" b="1" dirty="0" err="1">
                <a:latin typeface="Helvetica"/>
                <a:cs typeface="Helvetica"/>
              </a:rPr>
              <a:t>ocupação</a:t>
            </a:r>
            <a:endParaRPr lang="en-US" b="1" dirty="0">
              <a:latin typeface="Helvetica"/>
              <a:cs typeface="Helvetica"/>
            </a:endParaRPr>
          </a:p>
        </p:txBody>
      </p:sp>
      <p:graphicFrame>
        <p:nvGraphicFramePr>
          <p:cNvPr id="8" name="Table 7"/>
          <p:cNvGraphicFramePr>
            <a:graphicFrameLocks noGrp="1"/>
          </p:cNvGraphicFramePr>
          <p:nvPr>
            <p:extLst>
              <p:ext uri="{D42A27DB-BD31-4B8C-83A1-F6EECF244321}">
                <p14:modId xmlns:p14="http://schemas.microsoft.com/office/powerpoint/2010/main" val="856417980"/>
              </p:ext>
            </p:extLst>
          </p:nvPr>
        </p:nvGraphicFramePr>
        <p:xfrm>
          <a:off x="6178979" y="3267038"/>
          <a:ext cx="5201604" cy="1561932"/>
        </p:xfrm>
        <a:graphic>
          <a:graphicData uri="http://schemas.openxmlformats.org/drawingml/2006/table">
            <a:tbl>
              <a:tblPr firstRow="1" bandRow="1">
                <a:tableStyleId>{10A1B5D5-9B99-4C35-A422-299274C87663}</a:tableStyleId>
              </a:tblPr>
              <a:tblGrid>
                <a:gridCol w="1300401">
                  <a:extLst>
                    <a:ext uri="{9D8B030D-6E8A-4147-A177-3AD203B41FA5}">
                      <a16:colId xmlns:a16="http://schemas.microsoft.com/office/drawing/2014/main" val="20000"/>
                    </a:ext>
                  </a:extLst>
                </a:gridCol>
                <a:gridCol w="1300401">
                  <a:extLst>
                    <a:ext uri="{9D8B030D-6E8A-4147-A177-3AD203B41FA5}">
                      <a16:colId xmlns:a16="http://schemas.microsoft.com/office/drawing/2014/main" val="20001"/>
                    </a:ext>
                  </a:extLst>
                </a:gridCol>
                <a:gridCol w="1300401">
                  <a:extLst>
                    <a:ext uri="{9D8B030D-6E8A-4147-A177-3AD203B41FA5}">
                      <a16:colId xmlns:a16="http://schemas.microsoft.com/office/drawing/2014/main" val="20002"/>
                    </a:ext>
                  </a:extLst>
                </a:gridCol>
                <a:gridCol w="1300401">
                  <a:extLst>
                    <a:ext uri="{9D8B030D-6E8A-4147-A177-3AD203B41FA5}">
                      <a16:colId xmlns:a16="http://schemas.microsoft.com/office/drawing/2014/main" val="20003"/>
                    </a:ext>
                  </a:extLst>
                </a:gridCol>
              </a:tblGrid>
              <a:tr h="390483">
                <a:tc>
                  <a:txBody>
                    <a:bodyPr/>
                    <a:lstStyle/>
                    <a:p>
                      <a:pPr algn="ctr"/>
                      <a:endParaRPr lang="en-US" b="1" dirty="0">
                        <a:latin typeface="Helvetica"/>
                        <a:cs typeface="Helvetica"/>
                      </a:endParaRPr>
                    </a:p>
                  </a:txBody>
                  <a:tcPr/>
                </a:tc>
                <a:tc>
                  <a:txBody>
                    <a:bodyPr/>
                    <a:lstStyle/>
                    <a:p>
                      <a:pPr algn="ctr"/>
                      <a:r>
                        <a:rPr lang="en-US" dirty="0" err="1">
                          <a:latin typeface="Helvetica"/>
                          <a:cs typeface="Helvetica"/>
                        </a:rPr>
                        <a:t>Casos</a:t>
                      </a:r>
                      <a:endParaRPr lang="en-US" dirty="0">
                        <a:latin typeface="Helvetica"/>
                        <a:cs typeface="Helvetica"/>
                      </a:endParaRPr>
                    </a:p>
                  </a:txBody>
                  <a:tcPr/>
                </a:tc>
                <a:tc>
                  <a:txBody>
                    <a:bodyPr/>
                    <a:lstStyle/>
                    <a:p>
                      <a:pPr algn="ctr"/>
                      <a:r>
                        <a:rPr lang="en-US" dirty="0" err="1">
                          <a:latin typeface="Helvetica"/>
                          <a:cs typeface="Helvetica"/>
                        </a:rPr>
                        <a:t>Controles</a:t>
                      </a:r>
                      <a:r>
                        <a:rPr lang="en-US" dirty="0">
                          <a:latin typeface="Helvetica"/>
                          <a:cs typeface="Helvetica"/>
                        </a:rPr>
                        <a:t> </a:t>
                      </a:r>
                    </a:p>
                  </a:txBody>
                  <a:tcPr/>
                </a:tc>
                <a:tc>
                  <a:txBody>
                    <a:bodyPr/>
                    <a:lstStyle/>
                    <a:p>
                      <a:pPr algn="ctr"/>
                      <a:r>
                        <a:rPr lang="en-US" dirty="0">
                          <a:latin typeface="Helvetica"/>
                          <a:cs typeface="Helvetica"/>
                        </a:rPr>
                        <a:t>Total</a:t>
                      </a:r>
                    </a:p>
                  </a:txBody>
                  <a:tcPr/>
                </a:tc>
                <a:extLst>
                  <a:ext uri="{0D108BD9-81ED-4DB2-BD59-A6C34878D82A}">
                    <a16:rowId xmlns:a16="http://schemas.microsoft.com/office/drawing/2014/main" val="10000"/>
                  </a:ext>
                </a:extLst>
              </a:tr>
              <a:tr h="390483">
                <a:tc>
                  <a:txBody>
                    <a:bodyPr/>
                    <a:lstStyle/>
                    <a:p>
                      <a:pPr algn="ctr"/>
                      <a:r>
                        <a:rPr lang="en-US" b="1" dirty="0" err="1"/>
                        <a:t>Homens</a:t>
                      </a:r>
                      <a:endParaRPr lang="en-US" b="1" dirty="0">
                        <a:latin typeface="Helvetica"/>
                        <a:cs typeface="Helvetica"/>
                      </a:endParaRPr>
                    </a:p>
                  </a:txBody>
                  <a:tcPr/>
                </a:tc>
                <a:tc>
                  <a:txBody>
                    <a:bodyPr/>
                    <a:lstStyle/>
                    <a:p>
                      <a:pPr algn="ctr"/>
                      <a:r>
                        <a:rPr lang="en-US" dirty="0">
                          <a:latin typeface="Helvetica"/>
                          <a:cs typeface="Helvetica"/>
                        </a:rPr>
                        <a:t>35</a:t>
                      </a:r>
                    </a:p>
                  </a:txBody>
                  <a:tcPr/>
                </a:tc>
                <a:tc>
                  <a:txBody>
                    <a:bodyPr/>
                    <a:lstStyle/>
                    <a:p>
                      <a:pPr algn="ctr"/>
                      <a:r>
                        <a:rPr lang="en-US" dirty="0">
                          <a:latin typeface="Helvetica"/>
                          <a:cs typeface="Helvetica"/>
                        </a:rPr>
                        <a:t>53</a:t>
                      </a:r>
                    </a:p>
                  </a:txBody>
                  <a:tcPr/>
                </a:tc>
                <a:tc>
                  <a:txBody>
                    <a:bodyPr/>
                    <a:lstStyle/>
                    <a:p>
                      <a:pPr algn="ctr"/>
                      <a:r>
                        <a:rPr lang="en-US" dirty="0">
                          <a:latin typeface="Helvetica"/>
                          <a:cs typeface="Helvetica"/>
                        </a:rPr>
                        <a:t>88</a:t>
                      </a:r>
                    </a:p>
                  </a:txBody>
                  <a:tcPr/>
                </a:tc>
                <a:extLst>
                  <a:ext uri="{0D108BD9-81ED-4DB2-BD59-A6C34878D82A}">
                    <a16:rowId xmlns:a16="http://schemas.microsoft.com/office/drawing/2014/main" val="10001"/>
                  </a:ext>
                </a:extLst>
              </a:tr>
              <a:tr h="390483">
                <a:tc>
                  <a:txBody>
                    <a:bodyPr/>
                    <a:lstStyle/>
                    <a:p>
                      <a:pPr algn="ctr"/>
                      <a:r>
                        <a:rPr lang="en-US" b="1" dirty="0" err="1"/>
                        <a:t>Mulheres</a:t>
                      </a:r>
                      <a:endParaRPr lang="en-US" b="1" dirty="0">
                        <a:latin typeface="Helvetica"/>
                        <a:cs typeface="Helvetica"/>
                      </a:endParaRPr>
                    </a:p>
                  </a:txBody>
                  <a:tcPr/>
                </a:tc>
                <a:tc>
                  <a:txBody>
                    <a:bodyPr/>
                    <a:lstStyle/>
                    <a:p>
                      <a:pPr algn="ctr"/>
                      <a:r>
                        <a:rPr lang="en-US" dirty="0">
                          <a:latin typeface="Helvetica"/>
                          <a:cs typeface="Helvetica"/>
                        </a:rPr>
                        <a:t>52</a:t>
                      </a:r>
                    </a:p>
                  </a:txBody>
                  <a:tcPr/>
                </a:tc>
                <a:tc>
                  <a:txBody>
                    <a:bodyPr/>
                    <a:lstStyle/>
                    <a:p>
                      <a:pPr algn="ctr"/>
                      <a:r>
                        <a:rPr lang="en-US" dirty="0">
                          <a:latin typeface="Helvetica"/>
                          <a:cs typeface="Helvetica"/>
                        </a:rPr>
                        <a:t>79</a:t>
                      </a:r>
                    </a:p>
                  </a:txBody>
                  <a:tcPr/>
                </a:tc>
                <a:tc>
                  <a:txBody>
                    <a:bodyPr/>
                    <a:lstStyle/>
                    <a:p>
                      <a:pPr algn="ctr"/>
                      <a:r>
                        <a:rPr lang="en-US" dirty="0">
                          <a:latin typeface="Helvetica"/>
                          <a:cs typeface="Helvetica"/>
                        </a:rPr>
                        <a:t>131</a:t>
                      </a:r>
                    </a:p>
                  </a:txBody>
                  <a:tcPr/>
                </a:tc>
                <a:extLst>
                  <a:ext uri="{0D108BD9-81ED-4DB2-BD59-A6C34878D82A}">
                    <a16:rowId xmlns:a16="http://schemas.microsoft.com/office/drawing/2014/main" val="10002"/>
                  </a:ext>
                </a:extLst>
              </a:tr>
              <a:tr h="390483">
                <a:tc>
                  <a:txBody>
                    <a:bodyPr/>
                    <a:lstStyle/>
                    <a:p>
                      <a:pPr algn="ctr"/>
                      <a:r>
                        <a:rPr lang="en-US" b="1" dirty="0"/>
                        <a:t>Total</a:t>
                      </a:r>
                      <a:endParaRPr lang="en-US" b="1" dirty="0">
                        <a:latin typeface="Helvetica"/>
                        <a:cs typeface="Helvetica"/>
                      </a:endParaRPr>
                    </a:p>
                  </a:txBody>
                  <a:tcPr/>
                </a:tc>
                <a:tc>
                  <a:txBody>
                    <a:bodyPr/>
                    <a:lstStyle/>
                    <a:p>
                      <a:pPr algn="ctr"/>
                      <a:r>
                        <a:rPr lang="en-US" dirty="0">
                          <a:latin typeface="Helvetica"/>
                          <a:cs typeface="Helvetica"/>
                        </a:rPr>
                        <a:t>87</a:t>
                      </a:r>
                    </a:p>
                  </a:txBody>
                  <a:tcPr/>
                </a:tc>
                <a:tc>
                  <a:txBody>
                    <a:bodyPr/>
                    <a:lstStyle/>
                    <a:p>
                      <a:pPr algn="ctr"/>
                      <a:r>
                        <a:rPr lang="en-US" dirty="0">
                          <a:latin typeface="Helvetica"/>
                          <a:cs typeface="Helvetica"/>
                        </a:rPr>
                        <a:t>132</a:t>
                      </a:r>
                    </a:p>
                  </a:txBody>
                  <a:tcPr/>
                </a:tc>
                <a:tc>
                  <a:txBody>
                    <a:bodyPr/>
                    <a:lstStyle/>
                    <a:p>
                      <a:pPr algn="ctr"/>
                      <a:r>
                        <a:rPr lang="en-US" dirty="0">
                          <a:latin typeface="Helvetica"/>
                          <a:cs typeface="Helvetica"/>
                        </a:rPr>
                        <a:t>219</a:t>
                      </a: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8099890" y="5217976"/>
            <a:ext cx="1593451" cy="369332"/>
          </a:xfrm>
          <a:prstGeom prst="rect">
            <a:avLst/>
          </a:prstGeom>
          <a:noFill/>
          <a:ln>
            <a:solidFill>
              <a:srgbClr val="FF0000"/>
            </a:solidFill>
          </a:ln>
        </p:spPr>
        <p:txBody>
          <a:bodyPr wrap="square" rtlCol="0">
            <a:spAutoFit/>
          </a:bodyPr>
          <a:lstStyle/>
          <a:p>
            <a:pPr algn="ctr"/>
            <a:r>
              <a:rPr lang="en-US" dirty="0">
                <a:latin typeface="Helvetica"/>
                <a:cs typeface="Helvetica"/>
              </a:rPr>
              <a:t>OR= 1.00</a:t>
            </a:r>
          </a:p>
        </p:txBody>
      </p:sp>
      <p:sp>
        <p:nvSpPr>
          <p:cNvPr id="11" name="TextBox 10"/>
          <p:cNvSpPr txBox="1"/>
          <p:nvPr/>
        </p:nvSpPr>
        <p:spPr>
          <a:xfrm>
            <a:off x="383008" y="2276514"/>
            <a:ext cx="5210924" cy="954107"/>
          </a:xfrm>
          <a:prstGeom prst="rect">
            <a:avLst/>
          </a:prstGeom>
          <a:noFill/>
        </p:spPr>
        <p:txBody>
          <a:bodyPr wrap="square" rtlCol="0">
            <a:spAutoFit/>
          </a:bodyPr>
          <a:lstStyle/>
          <a:p>
            <a:pPr algn="ctr"/>
            <a:endParaRPr lang="en-US" sz="1400" b="1" dirty="0">
              <a:latin typeface="Helvetica"/>
              <a:cs typeface="Helvetica"/>
            </a:endParaRPr>
          </a:p>
          <a:p>
            <a:pPr algn="ctr"/>
            <a:r>
              <a:rPr lang="en-US" sz="1400" b="1" dirty="0" err="1">
                <a:latin typeface="Helvetica"/>
                <a:cs typeface="Helvetica"/>
              </a:rPr>
              <a:t>Tabela</a:t>
            </a:r>
            <a:r>
              <a:rPr lang="en-US" sz="1400" b="1" dirty="0">
                <a:latin typeface="Helvetica"/>
                <a:cs typeface="Helvetica"/>
              </a:rPr>
              <a:t> 2. </a:t>
            </a:r>
            <a:r>
              <a:rPr lang="en-US" sz="1400" b="1" dirty="0" err="1">
                <a:latin typeface="Helvetica"/>
                <a:cs typeface="Helvetica"/>
              </a:rPr>
              <a:t>Estudo</a:t>
            </a:r>
            <a:r>
              <a:rPr lang="en-US" sz="1400" b="1" dirty="0">
                <a:latin typeface="Helvetica"/>
                <a:cs typeface="Helvetica"/>
              </a:rPr>
              <a:t> </a:t>
            </a:r>
            <a:r>
              <a:rPr lang="en-US" sz="1400" b="1" dirty="0" err="1">
                <a:latin typeface="Helvetica"/>
                <a:cs typeface="Helvetica"/>
              </a:rPr>
              <a:t>hipotético</a:t>
            </a:r>
            <a:r>
              <a:rPr lang="en-US" sz="1400" b="1" dirty="0">
                <a:latin typeface="Helvetica"/>
                <a:cs typeface="Helvetica"/>
              </a:rPr>
              <a:t> </a:t>
            </a:r>
            <a:r>
              <a:rPr lang="en-US" sz="1400" b="1" dirty="0" err="1">
                <a:latin typeface="Helvetica"/>
                <a:cs typeface="Helvetica"/>
              </a:rPr>
              <a:t>sobre</a:t>
            </a:r>
            <a:r>
              <a:rPr lang="en-US" sz="1400" b="1" dirty="0">
                <a:latin typeface="Helvetica"/>
                <a:cs typeface="Helvetica"/>
              </a:rPr>
              <a:t> </a:t>
            </a:r>
            <a:r>
              <a:rPr lang="en-US" sz="1400" b="1" dirty="0" err="1">
                <a:latin typeface="Helvetica"/>
                <a:cs typeface="Helvetica"/>
              </a:rPr>
              <a:t>fator</a:t>
            </a:r>
            <a:r>
              <a:rPr lang="en-US" sz="1400" b="1" dirty="0">
                <a:latin typeface="Helvetica"/>
                <a:cs typeface="Helvetica"/>
              </a:rPr>
              <a:t> de </a:t>
            </a:r>
            <a:r>
              <a:rPr lang="en-US" sz="1400" b="1" dirty="0" err="1">
                <a:latin typeface="Helvetica"/>
                <a:cs typeface="Helvetica"/>
              </a:rPr>
              <a:t>risco</a:t>
            </a:r>
            <a:r>
              <a:rPr lang="en-US" sz="1400" b="1" dirty="0">
                <a:latin typeface="Helvetica"/>
                <a:cs typeface="Helvetica"/>
              </a:rPr>
              <a:t> </a:t>
            </a:r>
            <a:r>
              <a:rPr lang="en-US" sz="1400" b="1" dirty="0" err="1">
                <a:latin typeface="Helvetica"/>
                <a:cs typeface="Helvetica"/>
              </a:rPr>
              <a:t>para</a:t>
            </a:r>
            <a:r>
              <a:rPr lang="en-US" sz="1400" b="1" dirty="0">
                <a:latin typeface="Helvetica"/>
                <a:cs typeface="Helvetica"/>
              </a:rPr>
              <a:t> </a:t>
            </a:r>
            <a:r>
              <a:rPr lang="en-US" sz="1400" b="1" dirty="0" err="1">
                <a:latin typeface="Helvetica"/>
                <a:cs typeface="Helvetica"/>
              </a:rPr>
              <a:t>infecção</a:t>
            </a:r>
            <a:r>
              <a:rPr lang="en-US" sz="1400" b="1" dirty="0">
                <a:latin typeface="Helvetica"/>
                <a:cs typeface="Helvetica"/>
              </a:rPr>
              <a:t> </a:t>
            </a:r>
            <a:r>
              <a:rPr lang="en-US" sz="1400" b="1" dirty="0" err="1">
                <a:latin typeface="Helvetica"/>
                <a:cs typeface="Helvetica"/>
              </a:rPr>
              <a:t>por</a:t>
            </a:r>
            <a:r>
              <a:rPr lang="en-US" sz="1400" b="1" dirty="0">
                <a:latin typeface="Helvetica"/>
                <a:cs typeface="Helvetica"/>
              </a:rPr>
              <a:t> </a:t>
            </a:r>
            <a:r>
              <a:rPr lang="en-US" sz="1400" b="1" dirty="0" err="1">
                <a:latin typeface="Helvetica"/>
                <a:cs typeface="Helvetica"/>
              </a:rPr>
              <a:t>malária</a:t>
            </a:r>
            <a:r>
              <a:rPr lang="en-US" sz="1400" b="1" dirty="0">
                <a:latin typeface="Helvetica"/>
                <a:cs typeface="Helvetica"/>
              </a:rPr>
              <a:t> </a:t>
            </a:r>
            <a:r>
              <a:rPr lang="en-US" sz="1400" b="1" dirty="0" err="1">
                <a:latin typeface="Helvetica"/>
                <a:cs typeface="Helvetica"/>
              </a:rPr>
              <a:t>ocupação</a:t>
            </a:r>
            <a:r>
              <a:rPr lang="en-US" sz="1400" b="1" dirty="0">
                <a:latin typeface="Helvetica"/>
                <a:cs typeface="Helvetica"/>
              </a:rPr>
              <a:t> </a:t>
            </a:r>
            <a:r>
              <a:rPr lang="en-US" sz="1400" b="1" u="sng" dirty="0" err="1">
                <a:latin typeface="Helvetica"/>
                <a:cs typeface="Helvetica"/>
              </a:rPr>
              <a:t>externa</a:t>
            </a:r>
            <a:r>
              <a:rPr lang="en-US" sz="1400" b="1" dirty="0">
                <a:latin typeface="Helvetica"/>
                <a:cs typeface="Helvetica"/>
              </a:rPr>
              <a:t> </a:t>
            </a:r>
            <a:r>
              <a:rPr lang="en-US" sz="1400" b="1" dirty="0" err="1">
                <a:latin typeface="Helvetica"/>
                <a:cs typeface="Helvetica"/>
              </a:rPr>
              <a:t>ao</a:t>
            </a:r>
            <a:r>
              <a:rPr lang="en-US" sz="1400" b="1" dirty="0">
                <a:latin typeface="Helvetica"/>
                <a:cs typeface="Helvetica"/>
              </a:rPr>
              <a:t> </a:t>
            </a:r>
            <a:r>
              <a:rPr lang="en-US" sz="1400" b="1" dirty="0" err="1">
                <a:latin typeface="Helvetica"/>
                <a:cs typeface="Helvetica"/>
              </a:rPr>
              <a:t>ambiente</a:t>
            </a:r>
            <a:r>
              <a:rPr lang="en-US" sz="1400" b="1" dirty="0">
                <a:latin typeface="Helvetica"/>
                <a:cs typeface="Helvetica"/>
              </a:rPr>
              <a:t> </a:t>
            </a:r>
            <a:r>
              <a:rPr lang="en-US" sz="1400" b="1" dirty="0" err="1">
                <a:latin typeface="Helvetica"/>
                <a:cs typeface="Helvetica"/>
              </a:rPr>
              <a:t>doméstico</a:t>
            </a:r>
            <a:endParaRPr lang="en-US" sz="1400" b="1" dirty="0">
              <a:latin typeface="Helvetica"/>
              <a:cs typeface="Helvetica"/>
            </a:endParaRPr>
          </a:p>
        </p:txBody>
      </p:sp>
      <p:sp>
        <p:nvSpPr>
          <p:cNvPr id="12" name="TextBox 11"/>
          <p:cNvSpPr txBox="1"/>
          <p:nvPr/>
        </p:nvSpPr>
        <p:spPr>
          <a:xfrm>
            <a:off x="6209961" y="2378515"/>
            <a:ext cx="5210924" cy="738664"/>
          </a:xfrm>
          <a:prstGeom prst="rect">
            <a:avLst/>
          </a:prstGeom>
          <a:noFill/>
        </p:spPr>
        <p:txBody>
          <a:bodyPr wrap="square" rtlCol="0">
            <a:spAutoFit/>
          </a:bodyPr>
          <a:lstStyle/>
          <a:p>
            <a:pPr algn="ctr"/>
            <a:endParaRPr lang="en-US" sz="1400" b="1" dirty="0">
              <a:latin typeface="Helvetica"/>
              <a:cs typeface="Helvetica"/>
            </a:endParaRPr>
          </a:p>
          <a:p>
            <a:pPr algn="ctr"/>
            <a:r>
              <a:rPr lang="en-US" sz="1400" b="1" dirty="0" err="1">
                <a:latin typeface="Helvetica"/>
                <a:cs typeface="Helvetica"/>
              </a:rPr>
              <a:t>Tabela</a:t>
            </a:r>
            <a:r>
              <a:rPr lang="en-US" sz="1400" b="1" dirty="0">
                <a:latin typeface="Helvetica"/>
                <a:cs typeface="Helvetica"/>
              </a:rPr>
              <a:t> 3. </a:t>
            </a:r>
            <a:r>
              <a:rPr lang="en-US" sz="1400" b="1" dirty="0" err="1">
                <a:latin typeface="Helvetica"/>
                <a:cs typeface="Helvetica"/>
              </a:rPr>
              <a:t>Estudo</a:t>
            </a:r>
            <a:r>
              <a:rPr lang="en-US" sz="1400" b="1" dirty="0">
                <a:latin typeface="Helvetica"/>
                <a:cs typeface="Helvetica"/>
              </a:rPr>
              <a:t> </a:t>
            </a:r>
            <a:r>
              <a:rPr lang="en-US" sz="1400" b="1" dirty="0" err="1">
                <a:latin typeface="Helvetica"/>
                <a:cs typeface="Helvetica"/>
              </a:rPr>
              <a:t>hipotético</a:t>
            </a:r>
            <a:r>
              <a:rPr lang="en-US" sz="1400" b="1" dirty="0">
                <a:latin typeface="Helvetica"/>
                <a:cs typeface="Helvetica"/>
              </a:rPr>
              <a:t> </a:t>
            </a:r>
            <a:r>
              <a:rPr lang="en-US" sz="1400" b="1" dirty="0" err="1">
                <a:latin typeface="Helvetica"/>
                <a:cs typeface="Helvetica"/>
              </a:rPr>
              <a:t>sobre</a:t>
            </a:r>
            <a:r>
              <a:rPr lang="en-US" sz="1400" b="1" dirty="0">
                <a:latin typeface="Helvetica"/>
                <a:cs typeface="Helvetica"/>
              </a:rPr>
              <a:t> </a:t>
            </a:r>
            <a:r>
              <a:rPr lang="en-US" sz="1400" b="1" dirty="0" err="1">
                <a:latin typeface="Helvetica"/>
                <a:cs typeface="Helvetica"/>
              </a:rPr>
              <a:t>fator</a:t>
            </a:r>
            <a:r>
              <a:rPr lang="en-US" sz="1400" b="1" dirty="0">
                <a:latin typeface="Helvetica"/>
                <a:cs typeface="Helvetica"/>
              </a:rPr>
              <a:t> de </a:t>
            </a:r>
            <a:r>
              <a:rPr lang="en-US" sz="1400" b="1" dirty="0" err="1">
                <a:latin typeface="Helvetica"/>
                <a:cs typeface="Helvetica"/>
              </a:rPr>
              <a:t>risco</a:t>
            </a:r>
            <a:r>
              <a:rPr lang="en-US" sz="1400" b="1" dirty="0">
                <a:latin typeface="Helvetica"/>
                <a:cs typeface="Helvetica"/>
              </a:rPr>
              <a:t> </a:t>
            </a:r>
            <a:r>
              <a:rPr lang="en-US" sz="1400" b="1" dirty="0" err="1">
                <a:latin typeface="Helvetica"/>
                <a:cs typeface="Helvetica"/>
              </a:rPr>
              <a:t>para</a:t>
            </a:r>
            <a:r>
              <a:rPr lang="en-US" sz="1400" b="1" dirty="0">
                <a:latin typeface="Helvetica"/>
                <a:cs typeface="Helvetica"/>
              </a:rPr>
              <a:t> </a:t>
            </a:r>
            <a:r>
              <a:rPr lang="en-US" sz="1400" b="1" dirty="0" err="1">
                <a:latin typeface="Helvetica"/>
                <a:cs typeface="Helvetica"/>
              </a:rPr>
              <a:t>infecção</a:t>
            </a:r>
            <a:r>
              <a:rPr lang="en-US" sz="1400" b="1" dirty="0">
                <a:latin typeface="Helvetica"/>
                <a:cs typeface="Helvetica"/>
              </a:rPr>
              <a:t> </a:t>
            </a:r>
            <a:r>
              <a:rPr lang="en-US" sz="1400" b="1" dirty="0" err="1">
                <a:latin typeface="Helvetica"/>
                <a:cs typeface="Helvetica"/>
              </a:rPr>
              <a:t>por</a:t>
            </a:r>
            <a:r>
              <a:rPr lang="en-US" sz="1400" b="1" dirty="0">
                <a:latin typeface="Helvetica"/>
                <a:cs typeface="Helvetica"/>
              </a:rPr>
              <a:t> </a:t>
            </a:r>
            <a:r>
              <a:rPr lang="en-US" sz="1400" b="1" dirty="0" err="1">
                <a:latin typeface="Helvetica"/>
                <a:cs typeface="Helvetica"/>
              </a:rPr>
              <a:t>malária</a:t>
            </a:r>
            <a:r>
              <a:rPr lang="en-US" sz="1400" b="1" dirty="0">
                <a:latin typeface="Helvetica"/>
                <a:cs typeface="Helvetica"/>
              </a:rPr>
              <a:t> </a:t>
            </a:r>
            <a:r>
              <a:rPr lang="en-US" sz="1400" b="1" dirty="0" err="1">
                <a:latin typeface="Helvetica"/>
                <a:cs typeface="Helvetica"/>
              </a:rPr>
              <a:t>ocupação</a:t>
            </a:r>
            <a:r>
              <a:rPr lang="en-US" sz="1400" b="1" dirty="0">
                <a:latin typeface="Helvetica"/>
                <a:cs typeface="Helvetica"/>
              </a:rPr>
              <a:t> </a:t>
            </a:r>
            <a:r>
              <a:rPr lang="en-US" sz="1400" b="1" u="sng" dirty="0">
                <a:latin typeface="Helvetica"/>
                <a:cs typeface="Helvetica"/>
              </a:rPr>
              <a:t>no</a:t>
            </a:r>
            <a:r>
              <a:rPr lang="en-US" sz="1400" b="1" dirty="0">
                <a:latin typeface="Helvetica"/>
                <a:cs typeface="Helvetica"/>
              </a:rPr>
              <a:t> </a:t>
            </a:r>
            <a:r>
              <a:rPr lang="en-US" sz="1400" b="1" dirty="0" err="1">
                <a:latin typeface="Helvetica"/>
                <a:cs typeface="Helvetica"/>
              </a:rPr>
              <a:t>ambiente</a:t>
            </a:r>
            <a:r>
              <a:rPr lang="en-US" sz="1400" b="1" dirty="0">
                <a:latin typeface="Helvetica"/>
                <a:cs typeface="Helvetica"/>
              </a:rPr>
              <a:t> </a:t>
            </a:r>
            <a:r>
              <a:rPr lang="en-US" sz="1400" b="1" dirty="0" err="1">
                <a:latin typeface="Helvetica"/>
                <a:cs typeface="Helvetica"/>
              </a:rPr>
              <a:t>doméstico</a:t>
            </a:r>
            <a:endParaRPr lang="en-US" sz="1400" b="1" dirty="0">
              <a:latin typeface="Helvetica"/>
              <a:cs typeface="Helvetica"/>
            </a:endParaRPr>
          </a:p>
        </p:txBody>
      </p:sp>
    </p:spTree>
    <p:extLst>
      <p:ext uri="{BB962C8B-B14F-4D97-AF65-F5344CB8AC3E}">
        <p14:creationId xmlns:p14="http://schemas.microsoft.com/office/powerpoint/2010/main" val="3197757381"/>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77ECE49-67E0-E851-989C-6639641CB9AB}"/>
              </a:ext>
            </a:extLst>
          </p:cNvPr>
          <p:cNvSpPr/>
          <p:nvPr/>
        </p:nvSpPr>
        <p:spPr>
          <a:xfrm>
            <a:off x="10697592" y="5593080"/>
            <a:ext cx="1420427" cy="1127316"/>
          </a:xfrm>
          <a:prstGeom prst="rect">
            <a:avLst/>
          </a:prstGeom>
          <a:solidFill>
            <a:srgbClr val="FFFFFF"/>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pt-BR" b="1" dirty="0">
              <a:solidFill>
                <a:schemeClr val="tx2"/>
              </a:solidFill>
              <a:latin typeface="+mj-lt"/>
            </a:endParaRPr>
          </a:p>
        </p:txBody>
      </p:sp>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r>
              <a:rPr lang="mr-IN" dirty="0">
                <a:solidFill>
                  <a:schemeClr val="accent6">
                    <a:lumMod val="75000"/>
                  </a:schemeClr>
                </a:solidFill>
                <a:latin typeface="Candara" panose="020E0502030303020204" pitchFamily="34" charset="0"/>
              </a:rPr>
              <a:t>–</a:t>
            </a:r>
            <a:r>
              <a:rPr lang="pt-BR" dirty="0">
                <a:solidFill>
                  <a:schemeClr val="accent6">
                    <a:lumMod val="75000"/>
                  </a:schemeClr>
                </a:solidFill>
                <a:latin typeface="Candara" panose="020E0502030303020204" pitchFamily="34" charset="0"/>
              </a:rPr>
              <a:t> Análise descritiva de desigualdades</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093369" y="393482"/>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buNone/>
              <a:defRPr/>
            </a:pPr>
            <a:r>
              <a:rPr lang="pt-BR" sz="2600" b="1" dirty="0">
                <a:solidFill>
                  <a:srgbClr val="4E75A3"/>
                </a:solidFill>
                <a:latin typeface="helvetica" panose="020B0604020202020204" pitchFamily="34" charset="0"/>
                <a:cs typeface="helvetica" panose="020B0604020202020204" pitchFamily="34" charset="0"/>
              </a:rPr>
              <a:t>Análise de tendência* (Regressão)</a:t>
            </a: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259217516"/>
              </p:ext>
            </p:extLst>
          </p:nvPr>
        </p:nvGraphicFramePr>
        <p:xfrm>
          <a:off x="609600" y="5593080"/>
          <a:ext cx="3447495" cy="777240"/>
        </p:xfrm>
        <a:graphic>
          <a:graphicData uri="http://schemas.openxmlformats.org/drawingml/2006/table">
            <a:tbl>
              <a:tblPr>
                <a:tableStyleId>{5C22544A-7EE6-4342-B048-85BDC9FD1C3A}</a:tableStyleId>
              </a:tblPr>
              <a:tblGrid>
                <a:gridCol w="3447495">
                  <a:extLst>
                    <a:ext uri="{9D8B030D-6E8A-4147-A177-3AD203B41FA5}">
                      <a16:colId xmlns:a16="http://schemas.microsoft.com/office/drawing/2014/main" val="20000"/>
                    </a:ext>
                  </a:extLst>
                </a:gridCol>
              </a:tblGrid>
              <a:tr h="0">
                <a:tc>
                  <a:txBody>
                    <a:bodyPr/>
                    <a:lstStyle/>
                    <a:p>
                      <a:pPr marL="0" indent="0" algn="l">
                        <a:tabLst>
                          <a:tab pos="0" algn="l"/>
                        </a:tabLst>
                      </a:pPr>
                      <a:r>
                        <a:rPr lang="en-US" sz="1300" b="0" i="1" kern="100" spc="-50" baseline="0" dirty="0">
                          <a:solidFill>
                            <a:schemeClr val="accent6">
                              <a:lumMod val="75000"/>
                            </a:schemeClr>
                          </a:solidFill>
                          <a:latin typeface="Corbel" panose="020B0503020204020204" pitchFamily="34" charset="0"/>
                        </a:rPr>
                        <a:t>https://</a:t>
                      </a:r>
                      <a:r>
                        <a:rPr lang="en-US" sz="1300" b="0" i="1" kern="100" spc="-50" baseline="0" dirty="0" err="1">
                          <a:solidFill>
                            <a:schemeClr val="accent6">
                              <a:lumMod val="75000"/>
                            </a:schemeClr>
                          </a:solidFill>
                          <a:latin typeface="Corbel" panose="020B0503020204020204" pitchFamily="34" charset="0"/>
                        </a:rPr>
                        <a:t>bvsms.saude.gov.br</a:t>
                      </a:r>
                      <a:r>
                        <a:rPr lang="en-US" sz="1300" b="0" i="1" kern="100" spc="-50" baseline="0" dirty="0">
                          <a:solidFill>
                            <a:schemeClr val="accent6">
                              <a:lumMod val="75000"/>
                            </a:schemeClr>
                          </a:solidFill>
                          <a:latin typeface="Corbel" panose="020B0503020204020204" pitchFamily="34" charset="0"/>
                        </a:rPr>
                        <a:t>/</a:t>
                      </a:r>
                      <a:r>
                        <a:rPr lang="en-US" sz="1300" b="0" i="1" kern="100" spc="-50" baseline="0" dirty="0" err="1">
                          <a:solidFill>
                            <a:schemeClr val="accent6">
                              <a:lumMod val="75000"/>
                            </a:schemeClr>
                          </a:solidFill>
                          <a:latin typeface="Corbel" panose="020B0503020204020204" pitchFamily="34" charset="0"/>
                        </a:rPr>
                        <a:t>bvs</a:t>
                      </a:r>
                      <a:r>
                        <a:rPr lang="en-US" sz="1300" b="0" i="1" kern="100" spc="-50" baseline="0" dirty="0">
                          <a:solidFill>
                            <a:schemeClr val="accent6">
                              <a:lumMod val="75000"/>
                            </a:schemeClr>
                          </a:solidFill>
                          <a:latin typeface="Corbel" panose="020B0503020204020204" pitchFamily="34" charset="0"/>
                        </a:rPr>
                        <a:t>/</a:t>
                      </a:r>
                      <a:r>
                        <a:rPr lang="en-US" sz="1300" b="0" i="1" kern="100" spc="-50" baseline="0" dirty="0" err="1">
                          <a:solidFill>
                            <a:schemeClr val="accent6">
                              <a:lumMod val="75000"/>
                            </a:schemeClr>
                          </a:solidFill>
                          <a:latin typeface="Corbel" panose="020B0503020204020204" pitchFamily="34" charset="0"/>
                        </a:rPr>
                        <a:t>publicacoes</a:t>
                      </a:r>
                      <a:r>
                        <a:rPr lang="en-US" sz="1300" b="0" i="1" kern="100" spc="-50" baseline="0" dirty="0">
                          <a:solidFill>
                            <a:schemeClr val="accent6">
                              <a:lumMod val="75000"/>
                            </a:schemeClr>
                          </a:solidFill>
                          <a:latin typeface="Corbel" panose="020B0503020204020204" pitchFamily="34" charset="0"/>
                        </a:rPr>
                        <a:t>/obitos_suicidio_adolescentes_negros_2012_2016.pdfsics. </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 name="TextBox 4"/>
          <p:cNvSpPr txBox="1"/>
          <p:nvPr/>
        </p:nvSpPr>
        <p:spPr>
          <a:xfrm>
            <a:off x="487645" y="2434470"/>
            <a:ext cx="3605676" cy="2308324"/>
          </a:xfrm>
          <a:prstGeom prst="rect">
            <a:avLst/>
          </a:prstGeom>
          <a:noFill/>
        </p:spPr>
        <p:txBody>
          <a:bodyPr wrap="square" rtlCol="0">
            <a:spAutoFit/>
          </a:bodyPr>
          <a:lstStyle/>
          <a:p>
            <a:pPr algn="ctr"/>
            <a:r>
              <a:rPr lang="en-US" b="1" dirty="0" err="1">
                <a:latin typeface="Helvetica"/>
                <a:cs typeface="Helvetica"/>
              </a:rPr>
              <a:t>Exemplo</a:t>
            </a:r>
            <a:r>
              <a:rPr lang="en-US" b="1" dirty="0">
                <a:latin typeface="Helvetica"/>
                <a:cs typeface="Helvetica"/>
              </a:rPr>
              <a:t>: </a:t>
            </a:r>
            <a:r>
              <a:rPr lang="en-US" b="1" dirty="0" err="1">
                <a:latin typeface="Helvetica"/>
                <a:cs typeface="Helvetica"/>
              </a:rPr>
              <a:t>Estudo</a:t>
            </a:r>
            <a:r>
              <a:rPr lang="en-US" b="1" dirty="0">
                <a:latin typeface="Helvetica"/>
                <a:cs typeface="Helvetica"/>
              </a:rPr>
              <a:t> </a:t>
            </a:r>
            <a:r>
              <a:rPr lang="en-US" b="1" dirty="0" err="1">
                <a:latin typeface="Helvetica"/>
                <a:cs typeface="Helvetica"/>
              </a:rPr>
              <a:t>sobre</a:t>
            </a:r>
            <a:r>
              <a:rPr lang="en-US" b="1" dirty="0">
                <a:latin typeface="Helvetica"/>
                <a:cs typeface="Helvetica"/>
              </a:rPr>
              <a:t> </a:t>
            </a:r>
            <a:r>
              <a:rPr lang="en-US" b="1" dirty="0" err="1">
                <a:latin typeface="Helvetica"/>
                <a:cs typeface="Helvetica"/>
              </a:rPr>
              <a:t>suícidio</a:t>
            </a:r>
            <a:r>
              <a:rPr lang="en-US" b="1" dirty="0">
                <a:latin typeface="Helvetica"/>
                <a:cs typeface="Helvetica"/>
              </a:rPr>
              <a:t> entre </a:t>
            </a:r>
            <a:r>
              <a:rPr lang="en-US" b="1" dirty="0" err="1">
                <a:latin typeface="Helvetica"/>
                <a:cs typeface="Helvetica"/>
              </a:rPr>
              <a:t>adolescentes</a:t>
            </a:r>
            <a:r>
              <a:rPr lang="en-US" b="1" dirty="0">
                <a:latin typeface="Helvetica"/>
                <a:cs typeface="Helvetica"/>
              </a:rPr>
              <a:t> e </a:t>
            </a:r>
            <a:r>
              <a:rPr lang="en-US" b="1" dirty="0" err="1">
                <a:latin typeface="Helvetica"/>
                <a:cs typeface="Helvetica"/>
              </a:rPr>
              <a:t>jovens</a:t>
            </a:r>
            <a:r>
              <a:rPr lang="en-US" b="1" dirty="0">
                <a:latin typeface="Helvetica"/>
                <a:cs typeface="Helvetica"/>
              </a:rPr>
              <a:t> </a:t>
            </a:r>
            <a:r>
              <a:rPr lang="en-US" b="1" dirty="0" err="1">
                <a:latin typeface="Helvetica"/>
                <a:cs typeface="Helvetica"/>
              </a:rPr>
              <a:t>negros</a:t>
            </a:r>
            <a:r>
              <a:rPr lang="en-US" b="1" dirty="0">
                <a:latin typeface="Helvetica"/>
                <a:cs typeface="Helvetica"/>
              </a:rPr>
              <a:t> no </a:t>
            </a:r>
            <a:r>
              <a:rPr lang="en-US" b="1" dirty="0" err="1">
                <a:latin typeface="Helvetica"/>
                <a:cs typeface="Helvetica"/>
              </a:rPr>
              <a:t>Brasil</a:t>
            </a:r>
            <a:r>
              <a:rPr lang="en-US" b="1" dirty="0">
                <a:latin typeface="Helvetica"/>
                <a:cs typeface="Helvetica"/>
              </a:rPr>
              <a:t>. 2012 a 2016. </a:t>
            </a:r>
            <a:r>
              <a:rPr lang="en-US" b="1" dirty="0" err="1">
                <a:latin typeface="Helvetica"/>
                <a:cs typeface="Helvetica"/>
              </a:rPr>
              <a:t>Será</a:t>
            </a:r>
            <a:r>
              <a:rPr lang="en-US" b="1" dirty="0">
                <a:latin typeface="Helvetica"/>
                <a:cs typeface="Helvetica"/>
              </a:rPr>
              <a:t> </a:t>
            </a:r>
            <a:r>
              <a:rPr lang="en-US" b="1" dirty="0" err="1">
                <a:latin typeface="Helvetica"/>
                <a:cs typeface="Helvetica"/>
              </a:rPr>
              <a:t>que</a:t>
            </a:r>
            <a:r>
              <a:rPr lang="en-US" b="1" dirty="0">
                <a:latin typeface="Helvetica"/>
                <a:cs typeface="Helvetica"/>
              </a:rPr>
              <a:t> </a:t>
            </a:r>
            <a:r>
              <a:rPr lang="en-US" b="1" dirty="0" err="1">
                <a:latin typeface="Helvetica"/>
                <a:cs typeface="Helvetica"/>
              </a:rPr>
              <a:t>existe</a:t>
            </a:r>
            <a:r>
              <a:rPr lang="en-US" b="1" dirty="0">
                <a:latin typeface="Helvetica"/>
                <a:cs typeface="Helvetica"/>
              </a:rPr>
              <a:t> </a:t>
            </a:r>
            <a:r>
              <a:rPr lang="en-US" b="1" dirty="0" err="1">
                <a:latin typeface="Helvetica"/>
                <a:cs typeface="Helvetica"/>
              </a:rPr>
              <a:t>diferença</a:t>
            </a:r>
            <a:r>
              <a:rPr lang="en-US" b="1" dirty="0">
                <a:latin typeface="Helvetica"/>
                <a:cs typeface="Helvetica"/>
              </a:rPr>
              <a:t> entre as </a:t>
            </a:r>
            <a:r>
              <a:rPr lang="en-US" b="1" dirty="0" err="1">
                <a:latin typeface="Helvetica"/>
                <a:cs typeface="Helvetica"/>
              </a:rPr>
              <a:t>taxas</a:t>
            </a:r>
            <a:r>
              <a:rPr lang="en-US" b="1" dirty="0">
                <a:latin typeface="Helvetica"/>
                <a:cs typeface="Helvetica"/>
              </a:rPr>
              <a:t> de </a:t>
            </a:r>
            <a:r>
              <a:rPr lang="en-US" b="1" dirty="0" err="1">
                <a:latin typeface="Helvetica"/>
                <a:cs typeface="Helvetica"/>
              </a:rPr>
              <a:t>mortalidade</a:t>
            </a:r>
            <a:r>
              <a:rPr lang="en-US" b="1" dirty="0">
                <a:latin typeface="Helvetica"/>
                <a:cs typeface="Helvetica"/>
              </a:rPr>
              <a:t> </a:t>
            </a:r>
            <a:r>
              <a:rPr lang="en-US" b="1" dirty="0" err="1">
                <a:latin typeface="Helvetica"/>
                <a:cs typeface="Helvetica"/>
              </a:rPr>
              <a:t>por</a:t>
            </a:r>
            <a:r>
              <a:rPr lang="en-US" b="1" dirty="0">
                <a:latin typeface="Helvetica"/>
                <a:cs typeface="Helvetica"/>
              </a:rPr>
              <a:t> </a:t>
            </a:r>
            <a:r>
              <a:rPr lang="en-US" b="1" dirty="0" err="1">
                <a:latin typeface="Helvetica"/>
                <a:cs typeface="Helvetica"/>
              </a:rPr>
              <a:t>suícidio</a:t>
            </a:r>
            <a:r>
              <a:rPr lang="en-US" b="1" dirty="0">
                <a:latin typeface="Helvetica"/>
                <a:cs typeface="Helvetica"/>
              </a:rPr>
              <a:t> entre </a:t>
            </a:r>
            <a:r>
              <a:rPr lang="en-US" b="1" dirty="0" err="1">
                <a:latin typeface="Helvetica"/>
                <a:cs typeface="Helvetica"/>
              </a:rPr>
              <a:t>adolescentes</a:t>
            </a:r>
            <a:r>
              <a:rPr lang="en-US" b="1" dirty="0">
                <a:latin typeface="Helvetica"/>
                <a:cs typeface="Helvetica"/>
              </a:rPr>
              <a:t> e </a:t>
            </a:r>
            <a:r>
              <a:rPr lang="en-US" b="1" dirty="0" err="1">
                <a:latin typeface="Helvetica"/>
                <a:cs typeface="Helvetica"/>
              </a:rPr>
              <a:t>jovens</a:t>
            </a:r>
            <a:r>
              <a:rPr lang="en-US" b="1" dirty="0">
                <a:latin typeface="Helvetica"/>
                <a:cs typeface="Helvetica"/>
              </a:rPr>
              <a:t> </a:t>
            </a:r>
            <a:r>
              <a:rPr lang="en-US" b="1" dirty="0" err="1">
                <a:latin typeface="Helvetica"/>
                <a:cs typeface="Helvetica"/>
              </a:rPr>
              <a:t>negros</a:t>
            </a:r>
            <a:r>
              <a:rPr lang="en-US" b="1" dirty="0">
                <a:latin typeface="Helvetica"/>
                <a:cs typeface="Helvetica"/>
              </a:rPr>
              <a:t> e </a:t>
            </a:r>
            <a:r>
              <a:rPr lang="en-US" b="1" dirty="0" err="1">
                <a:latin typeface="Helvetica"/>
                <a:cs typeface="Helvetica"/>
              </a:rPr>
              <a:t>brancos</a:t>
            </a:r>
            <a:r>
              <a:rPr lang="en-US" b="1" dirty="0">
                <a:latin typeface="Helvetica"/>
                <a:cs typeface="Helvetica"/>
              </a:rPr>
              <a:t>? </a:t>
            </a:r>
          </a:p>
        </p:txBody>
      </p:sp>
      <p:pic>
        <p:nvPicPr>
          <p:cNvPr id="7" name="Picture 6" descr="Captura de Tela 2024-08-02 às 14.47.45.png"/>
          <p:cNvPicPr>
            <a:picLocks noChangeAspect="1"/>
          </p:cNvPicPr>
          <p:nvPr/>
        </p:nvPicPr>
        <p:blipFill rotWithShape="1">
          <a:blip r:embed="rId2">
            <a:extLst>
              <a:ext uri="{28A0092B-C50C-407E-A947-70E740481C1C}">
                <a14:useLocalDpi xmlns:a14="http://schemas.microsoft.com/office/drawing/2010/main" val="0"/>
              </a:ext>
            </a:extLst>
          </a:blip>
          <a:srcRect l="17751" t="26977" r="16730" b="5934"/>
          <a:stretch/>
        </p:blipFill>
        <p:spPr>
          <a:xfrm>
            <a:off x="4230230" y="1513096"/>
            <a:ext cx="7736902" cy="4951422"/>
          </a:xfrm>
          <a:prstGeom prst="rect">
            <a:avLst/>
          </a:prstGeom>
        </p:spPr>
      </p:pic>
    </p:spTree>
    <p:extLst>
      <p:ext uri="{BB962C8B-B14F-4D97-AF65-F5344CB8AC3E}">
        <p14:creationId xmlns:p14="http://schemas.microsoft.com/office/powerpoint/2010/main" val="382862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Igualdade</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400" b="1" dirty="0">
                <a:solidFill>
                  <a:schemeClr val="tx1"/>
                </a:solidFill>
                <a:latin typeface="helvetica" panose="020B0604020202020204" pitchFamily="34" charset="0"/>
                <a:cs typeface="helvetica" panose="020B0604020202020204" pitchFamily="34" charset="0"/>
              </a:rPr>
              <a:t>Matemática</a:t>
            </a:r>
            <a:r>
              <a:rPr lang="pt-BR" sz="1400" dirty="0">
                <a:solidFill>
                  <a:schemeClr val="tx1"/>
                </a:solidFill>
                <a:latin typeface="helvetica" panose="020B0604020202020204" pitchFamily="34" charset="0"/>
                <a:cs typeface="helvetica" panose="020B0604020202020204" pitchFamily="34" charset="0"/>
              </a:rPr>
              <a:t> </a:t>
            </a:r>
            <a:r>
              <a:rPr lang="pt-BR" sz="14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400" dirty="0">
                <a:solidFill>
                  <a:schemeClr val="tx1"/>
                </a:solidFill>
                <a:latin typeface="helvetica" panose="020B0604020202020204" pitchFamily="34" charset="0"/>
                <a:cs typeface="helvetica" panose="020B0604020202020204" pitchFamily="34" charset="0"/>
              </a:rPr>
              <a:t> igualdade representa uma relação de equivalência simbolizada   	por =</a:t>
            </a: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400" dirty="0">
                <a:solidFill>
                  <a:schemeClr val="tx1"/>
                </a:solidFill>
                <a:latin typeface="helvetica" panose="020B0604020202020204" pitchFamily="34" charset="0"/>
                <a:cs typeface="helvetica" panose="020B0604020202020204" pitchFamily="34" charset="0"/>
              </a:rPr>
              <a:t>O sinal de = é universal e possibilita cálculos e o desenvolvimento das relações numéricas (conceitos numéricos e operações básicas) </a:t>
            </a:r>
            <a:r>
              <a:rPr lang="pt-BR" sz="1400" dirty="0">
                <a:solidFill>
                  <a:schemeClr val="tx1"/>
                </a:solidFill>
                <a:latin typeface="helvetica" panose="020B0604020202020204" pitchFamily="34" charset="0"/>
                <a:cs typeface="helvetica" panose="020B0604020202020204" pitchFamily="34" charset="0"/>
                <a:sym typeface="Wingdings 3" panose="05040102010807070707" pitchFamily="18" charset="2"/>
              </a:rPr>
              <a:t> aritmética </a:t>
            </a:r>
          </a:p>
          <a:p>
            <a:pPr lvl="3" algn="just">
              <a:defRPr/>
            </a:pPr>
            <a:endParaRPr lang="pt-BR" sz="1400" dirty="0">
              <a:solidFill>
                <a:schemeClr val="tx1"/>
              </a:solidFill>
              <a:latin typeface="helvetica" panose="020B0604020202020204" pitchFamily="34" charset="0"/>
              <a:cs typeface="helvetica" panose="020B0604020202020204" pitchFamily="34" charset="0"/>
              <a:sym typeface="Wingdings 3" panose="05040102010807070707" pitchFamily="18" charset="2"/>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584942736"/>
              </p:ext>
            </p:extLst>
          </p:nvPr>
        </p:nvGraphicFramePr>
        <p:xfrm>
          <a:off x="905691" y="5402580"/>
          <a:ext cx="3384369" cy="117348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tab pos="0" algn="l"/>
                        </a:tabLst>
                        <a:defRPr/>
                      </a:pPr>
                      <a:r>
                        <a:rPr lang="pt-BR" sz="1300" b="1" i="1" kern="100" spc="-50" baseline="0" dirty="0">
                          <a:solidFill>
                            <a:schemeClr val="accent6">
                              <a:lumMod val="75000"/>
                            </a:schemeClr>
                          </a:solidFill>
                          <a:latin typeface="Corbel" panose="020B0503020204020204" pitchFamily="34" charset="0"/>
                        </a:rPr>
                        <a:t>FERREIRA,  Luiz Henrique de Souza. </a:t>
                      </a:r>
                      <a:r>
                        <a:rPr lang="en-US" sz="1300" b="0" i="1" kern="100" spc="-50" baseline="0" dirty="0">
                          <a:solidFill>
                            <a:schemeClr val="accent6">
                              <a:lumMod val="75000"/>
                            </a:schemeClr>
                          </a:solidFill>
                          <a:latin typeface="Corbel" panose="020B0503020204020204" pitchFamily="34" charset="0"/>
                        </a:rPr>
                        <a:t>A </a:t>
                      </a:r>
                      <a:r>
                        <a:rPr lang="en-US" sz="1300" b="0" i="1" kern="100" spc="-50" baseline="0" dirty="0" err="1">
                          <a:solidFill>
                            <a:schemeClr val="accent6">
                              <a:lumMod val="75000"/>
                            </a:schemeClr>
                          </a:solidFill>
                          <a:latin typeface="Corbel" panose="020B0503020204020204" pitchFamily="34" charset="0"/>
                        </a:rPr>
                        <a:t>evolução</a:t>
                      </a:r>
                      <a:r>
                        <a:rPr lang="en-US" sz="1300" b="0" i="1" kern="100" spc="-50" baseline="0" dirty="0">
                          <a:solidFill>
                            <a:schemeClr val="accent6">
                              <a:lumMod val="75000"/>
                            </a:schemeClr>
                          </a:solidFill>
                          <a:latin typeface="Corbel" panose="020B0503020204020204" pitchFamily="34" charset="0"/>
                        </a:rPr>
                        <a:t> do </a:t>
                      </a:r>
                      <a:r>
                        <a:rPr lang="en-US" sz="1300" b="0" i="1" kern="100" spc="-50" baseline="0" dirty="0" err="1">
                          <a:solidFill>
                            <a:schemeClr val="accent6">
                              <a:lumMod val="75000"/>
                            </a:schemeClr>
                          </a:solidFill>
                          <a:latin typeface="Corbel" panose="020B0503020204020204" pitchFamily="34" charset="0"/>
                        </a:rPr>
                        <a:t>símbolo</a:t>
                      </a:r>
                      <a:r>
                        <a:rPr lang="en-US" sz="1300" b="0" i="1" kern="100" spc="-50" baseline="0" dirty="0">
                          <a:solidFill>
                            <a:schemeClr val="accent6">
                              <a:lumMod val="75000"/>
                            </a:schemeClr>
                          </a:solidFill>
                          <a:latin typeface="Corbel" panose="020B0503020204020204" pitchFamily="34" charset="0"/>
                        </a:rPr>
                        <a:t> de </a:t>
                      </a:r>
                      <a:r>
                        <a:rPr lang="en-US" sz="1300" b="0" i="1" kern="100" spc="-50" baseline="0" dirty="0" err="1">
                          <a:solidFill>
                            <a:schemeClr val="accent6">
                              <a:lumMod val="75000"/>
                            </a:schemeClr>
                          </a:solidFill>
                          <a:latin typeface="Corbel" panose="020B0503020204020204" pitchFamily="34" charset="0"/>
                        </a:rPr>
                        <a:t>igualdade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na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história</a:t>
                      </a:r>
                      <a:r>
                        <a:rPr lang="en-US" sz="1300" b="0" i="1" kern="100" spc="-50" baseline="0" dirty="0">
                          <a:solidFill>
                            <a:schemeClr val="accent6">
                              <a:lumMod val="75000"/>
                            </a:schemeClr>
                          </a:solidFill>
                          <a:latin typeface="Corbel" panose="020B0503020204020204" pitchFamily="34" charset="0"/>
                        </a:rPr>
                        <a:t> da </a:t>
                      </a:r>
                      <a:r>
                        <a:rPr lang="en-US" sz="1300" b="0" i="1" kern="100" spc="-50" baseline="0" dirty="0" err="1">
                          <a:solidFill>
                            <a:schemeClr val="accent6">
                              <a:lumMod val="75000"/>
                            </a:schemeClr>
                          </a:solidFill>
                          <a:latin typeface="Corbel" panose="020B0503020204020204" pitchFamily="34" charset="0"/>
                        </a:rPr>
                        <a:t>matemática</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sua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mportância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na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reorganização</a:t>
                      </a:r>
                      <a:r>
                        <a:rPr lang="en-US" sz="1300" b="0" i="1" kern="100" spc="-50" baseline="0" dirty="0">
                          <a:solidFill>
                            <a:schemeClr val="accent6">
                              <a:lumMod val="75000"/>
                            </a:schemeClr>
                          </a:solidFill>
                          <a:latin typeface="Corbel" panose="020B0503020204020204" pitchFamily="34" charset="0"/>
                        </a:rPr>
                        <a:t> de </a:t>
                      </a:r>
                      <a:r>
                        <a:rPr lang="en-US" sz="1300" b="0" i="1" kern="100" spc="-50" baseline="0" dirty="0" err="1">
                          <a:solidFill>
                            <a:schemeClr val="accent6">
                              <a:lumMod val="75000"/>
                            </a:schemeClr>
                          </a:solidFill>
                          <a:latin typeface="Corbel" panose="020B0503020204020204" pitchFamily="34" charset="0"/>
                        </a:rPr>
                        <a:t>conceitos</a:t>
                      </a:r>
                      <a:r>
                        <a:rPr lang="en-US" sz="1300" b="0" i="1" kern="100" spc="-50" baseline="0" dirty="0">
                          <a:solidFill>
                            <a:schemeClr val="accent6">
                              <a:lumMod val="75000"/>
                            </a:schemeClr>
                          </a:solidFill>
                          <a:latin typeface="Corbel" panose="020B0503020204020204" pitchFamily="34" charset="0"/>
                        </a:rPr>
                        <a:t> de </a:t>
                      </a:r>
                      <a:r>
                        <a:rPr lang="en-US" sz="1300" b="0" i="1" kern="100" spc="-50" baseline="0" dirty="0" err="1">
                          <a:solidFill>
                            <a:schemeClr val="accent6">
                              <a:lumMod val="75000"/>
                            </a:schemeClr>
                          </a:solidFill>
                          <a:latin typeface="Corbel" panose="020B0503020204020204" pitchFamily="34" charset="0"/>
                        </a:rPr>
                        <a:t>igualdade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na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transição</a:t>
                      </a:r>
                      <a:r>
                        <a:rPr lang="en-US" sz="1300" b="0" i="1" kern="100" spc="-50" baseline="0" dirty="0">
                          <a:solidFill>
                            <a:schemeClr val="accent6">
                              <a:lumMod val="75000"/>
                            </a:schemeClr>
                          </a:solidFill>
                          <a:latin typeface="Corbel" panose="020B0503020204020204" pitchFamily="34" charset="0"/>
                        </a:rPr>
                        <a:t> da </a:t>
                      </a:r>
                      <a:r>
                        <a:rPr lang="en-US" sz="1300" b="0" i="1" kern="100" spc="-50" baseline="0" dirty="0" err="1">
                          <a:solidFill>
                            <a:schemeClr val="accent6">
                              <a:lumMod val="75000"/>
                            </a:schemeClr>
                          </a:solidFill>
                          <a:latin typeface="Corbel" panose="020B0503020204020204" pitchFamily="34" charset="0"/>
                        </a:rPr>
                        <a:t>aritmética</a:t>
                      </a:r>
                      <a:r>
                        <a:rPr lang="en-US" sz="1300" b="0" i="1" kern="100" spc="-50" baseline="0" dirty="0">
                          <a:solidFill>
                            <a:schemeClr val="accent6">
                              <a:lumMod val="75000"/>
                            </a:schemeClr>
                          </a:solidFill>
                          <a:latin typeface="Corbel" panose="020B0503020204020204" pitchFamily="34" charset="0"/>
                        </a:rPr>
                        <a:t> para a </a:t>
                      </a:r>
                      <a:r>
                        <a:rPr lang="en-US" sz="1300" b="0" i="1" kern="100" spc="-50" baseline="0" dirty="0" err="1">
                          <a:solidFill>
                            <a:schemeClr val="accent6">
                              <a:lumMod val="75000"/>
                            </a:schemeClr>
                          </a:solidFill>
                          <a:latin typeface="Corbel" panose="020B0503020204020204" pitchFamily="34" charset="0"/>
                        </a:rPr>
                        <a:t>álgebra</a:t>
                      </a:r>
                      <a:r>
                        <a:rPr lang="en-US" sz="1300" b="0" i="1" kern="100" spc="-50" baseline="0" dirty="0">
                          <a:solidFill>
                            <a:schemeClr val="accent6">
                              <a:lumMod val="75000"/>
                            </a:schemeClr>
                          </a:solidFill>
                          <a:latin typeface="Corbel" panose="020B0503020204020204" pitchFamily="34" charset="0"/>
                        </a:rPr>
                        <a:t>. 2023.</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2" name="Picture 1"/>
          <p:cNvPicPr>
            <a:picLocks noChangeAspect="1"/>
          </p:cNvPicPr>
          <p:nvPr/>
        </p:nvPicPr>
        <p:blipFill>
          <a:blip r:embed="rId3"/>
          <a:stretch>
            <a:fillRect/>
          </a:stretch>
        </p:blipFill>
        <p:spPr>
          <a:xfrm>
            <a:off x="5385501" y="3140547"/>
            <a:ext cx="2525308" cy="1685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8388898" y="3263440"/>
            <a:ext cx="2998418" cy="15765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13"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4"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spTree>
    <p:extLst>
      <p:ext uri="{BB962C8B-B14F-4D97-AF65-F5344CB8AC3E}">
        <p14:creationId xmlns:p14="http://schemas.microsoft.com/office/powerpoint/2010/main" val="3440526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77ECE49-67E0-E851-989C-6639641CB9AB}"/>
              </a:ext>
            </a:extLst>
          </p:cNvPr>
          <p:cNvSpPr/>
          <p:nvPr/>
        </p:nvSpPr>
        <p:spPr>
          <a:xfrm>
            <a:off x="10697592" y="5593080"/>
            <a:ext cx="1420427" cy="1127316"/>
          </a:xfrm>
          <a:prstGeom prst="rect">
            <a:avLst/>
          </a:prstGeom>
          <a:solidFill>
            <a:srgbClr val="FFFFFF"/>
          </a:solidFill>
          <a:ln>
            <a:noFill/>
          </a:ln>
          <a:effectLst>
            <a:outerShdw dist="38100" dir="5400000" algn="t" rotWithShape="0">
              <a:schemeClr val="bg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pt-BR" b="1" dirty="0">
              <a:solidFill>
                <a:schemeClr val="tx2"/>
              </a:solidFill>
              <a:latin typeface="+mj-lt"/>
            </a:endParaRPr>
          </a:p>
        </p:txBody>
      </p:sp>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Mensuração </a:t>
            </a:r>
            <a:r>
              <a:rPr lang="mr-IN" dirty="0">
                <a:solidFill>
                  <a:schemeClr val="accent6">
                    <a:lumMod val="75000"/>
                  </a:schemeClr>
                </a:solidFill>
                <a:latin typeface="Candara" panose="020E0502030303020204" pitchFamily="34" charset="0"/>
              </a:rPr>
              <a:t>–</a:t>
            </a:r>
            <a:r>
              <a:rPr lang="pt-BR" dirty="0">
                <a:solidFill>
                  <a:schemeClr val="accent6">
                    <a:lumMod val="75000"/>
                  </a:schemeClr>
                </a:solidFill>
                <a:latin typeface="Candara" panose="020E0502030303020204" pitchFamily="34" charset="0"/>
              </a:rPr>
              <a:t> Análise descritiva de desigualdades</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093369" y="393482"/>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buNone/>
              <a:defRPr/>
            </a:pPr>
            <a:r>
              <a:rPr lang="pt-BR" sz="2600" b="1" dirty="0">
                <a:solidFill>
                  <a:srgbClr val="4E75A3"/>
                </a:solidFill>
                <a:latin typeface="helvetica" panose="020B0604020202020204" pitchFamily="34" charset="0"/>
                <a:cs typeface="helvetica" panose="020B0604020202020204" pitchFamily="34" charset="0"/>
              </a:rPr>
              <a:t>Análise de tendência* (Regressão)</a:t>
            </a: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b="1" dirty="0">
              <a:solidFill>
                <a:schemeClr val="tx1"/>
              </a:solidFill>
              <a:latin typeface="helvetica" panose="020B0604020202020204" pitchFamily="34" charset="0"/>
              <a:cs typeface="helvetica" panose="020B0604020202020204" pitchFamily="34" charset="0"/>
            </a:endParaRPr>
          </a:p>
        </p:txBody>
      </p:sp>
      <p:graphicFrame>
        <p:nvGraphicFramePr>
          <p:cNvPr id="9" name="Table 8"/>
          <p:cNvGraphicFramePr>
            <a:graphicFrameLocks noGrp="1"/>
          </p:cNvGraphicFramePr>
          <p:nvPr/>
        </p:nvGraphicFramePr>
        <p:xfrm>
          <a:off x="609600" y="5593080"/>
          <a:ext cx="3447495" cy="777240"/>
        </p:xfrm>
        <a:graphic>
          <a:graphicData uri="http://schemas.openxmlformats.org/drawingml/2006/table">
            <a:tbl>
              <a:tblPr>
                <a:tableStyleId>{5C22544A-7EE6-4342-B048-85BDC9FD1C3A}</a:tableStyleId>
              </a:tblPr>
              <a:tblGrid>
                <a:gridCol w="3447495">
                  <a:extLst>
                    <a:ext uri="{9D8B030D-6E8A-4147-A177-3AD203B41FA5}">
                      <a16:colId xmlns:a16="http://schemas.microsoft.com/office/drawing/2014/main" val="20000"/>
                    </a:ext>
                  </a:extLst>
                </a:gridCol>
              </a:tblGrid>
              <a:tr h="0">
                <a:tc>
                  <a:txBody>
                    <a:bodyPr/>
                    <a:lstStyle/>
                    <a:p>
                      <a:pPr marL="0" indent="0" algn="l">
                        <a:tabLst>
                          <a:tab pos="0" algn="l"/>
                        </a:tabLst>
                      </a:pPr>
                      <a:r>
                        <a:rPr lang="en-US" sz="1300" b="0" i="1" kern="100" spc="-50" baseline="0" dirty="0">
                          <a:solidFill>
                            <a:schemeClr val="accent6">
                              <a:lumMod val="75000"/>
                            </a:schemeClr>
                          </a:solidFill>
                          <a:latin typeface="Corbel" panose="020B0503020204020204" pitchFamily="34" charset="0"/>
                        </a:rPr>
                        <a:t>https://</a:t>
                      </a:r>
                      <a:r>
                        <a:rPr lang="en-US" sz="1300" b="0" i="1" kern="100" spc="-50" baseline="0" dirty="0" err="1">
                          <a:solidFill>
                            <a:schemeClr val="accent6">
                              <a:lumMod val="75000"/>
                            </a:schemeClr>
                          </a:solidFill>
                          <a:latin typeface="Corbel" panose="020B0503020204020204" pitchFamily="34" charset="0"/>
                        </a:rPr>
                        <a:t>bvsms.saude.gov.br</a:t>
                      </a:r>
                      <a:r>
                        <a:rPr lang="en-US" sz="1300" b="0" i="1" kern="100" spc="-50" baseline="0" dirty="0">
                          <a:solidFill>
                            <a:schemeClr val="accent6">
                              <a:lumMod val="75000"/>
                            </a:schemeClr>
                          </a:solidFill>
                          <a:latin typeface="Corbel" panose="020B0503020204020204" pitchFamily="34" charset="0"/>
                        </a:rPr>
                        <a:t>/</a:t>
                      </a:r>
                      <a:r>
                        <a:rPr lang="en-US" sz="1300" b="0" i="1" kern="100" spc="-50" baseline="0" dirty="0" err="1">
                          <a:solidFill>
                            <a:schemeClr val="accent6">
                              <a:lumMod val="75000"/>
                            </a:schemeClr>
                          </a:solidFill>
                          <a:latin typeface="Corbel" panose="020B0503020204020204" pitchFamily="34" charset="0"/>
                        </a:rPr>
                        <a:t>bvs</a:t>
                      </a:r>
                      <a:r>
                        <a:rPr lang="en-US" sz="1300" b="0" i="1" kern="100" spc="-50" baseline="0" dirty="0">
                          <a:solidFill>
                            <a:schemeClr val="accent6">
                              <a:lumMod val="75000"/>
                            </a:schemeClr>
                          </a:solidFill>
                          <a:latin typeface="Corbel" panose="020B0503020204020204" pitchFamily="34" charset="0"/>
                        </a:rPr>
                        <a:t>/</a:t>
                      </a:r>
                      <a:r>
                        <a:rPr lang="en-US" sz="1300" b="0" i="1" kern="100" spc="-50" baseline="0" dirty="0" err="1">
                          <a:solidFill>
                            <a:schemeClr val="accent6">
                              <a:lumMod val="75000"/>
                            </a:schemeClr>
                          </a:solidFill>
                          <a:latin typeface="Corbel" panose="020B0503020204020204" pitchFamily="34" charset="0"/>
                        </a:rPr>
                        <a:t>publicacoes</a:t>
                      </a:r>
                      <a:r>
                        <a:rPr lang="en-US" sz="1300" b="0" i="1" kern="100" spc="-50" baseline="0" dirty="0">
                          <a:solidFill>
                            <a:schemeClr val="accent6">
                              <a:lumMod val="75000"/>
                            </a:schemeClr>
                          </a:solidFill>
                          <a:latin typeface="Corbel" panose="020B0503020204020204" pitchFamily="34" charset="0"/>
                        </a:rPr>
                        <a:t>/obitos_suicidio_adolescentes_negros_2012_2016.pdfsics. </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7" name="Picture 6" descr="Captura de Tela 2024-08-02 às 14.47.45.png"/>
          <p:cNvPicPr>
            <a:picLocks noChangeAspect="1"/>
          </p:cNvPicPr>
          <p:nvPr/>
        </p:nvPicPr>
        <p:blipFill rotWithShape="1">
          <a:blip r:embed="rId2">
            <a:extLst>
              <a:ext uri="{28A0092B-C50C-407E-A947-70E740481C1C}">
                <a14:useLocalDpi xmlns:a14="http://schemas.microsoft.com/office/drawing/2010/main" val="0"/>
              </a:ext>
            </a:extLst>
          </a:blip>
          <a:srcRect l="17751" t="26977" r="16730" b="5934"/>
          <a:stretch/>
        </p:blipFill>
        <p:spPr>
          <a:xfrm>
            <a:off x="4230230" y="1513096"/>
            <a:ext cx="7736902" cy="4951422"/>
          </a:xfrm>
          <a:prstGeom prst="rect">
            <a:avLst/>
          </a:prstGeom>
        </p:spPr>
      </p:pic>
      <p:sp>
        <p:nvSpPr>
          <p:cNvPr id="4" name="TextBox 4">
            <a:extLst>
              <a:ext uri="{FF2B5EF4-FFF2-40B4-BE49-F238E27FC236}">
                <a16:creationId xmlns:a16="http://schemas.microsoft.com/office/drawing/2014/main" id="{03655262-45A5-4F62-F13F-7F4316C8E4B4}"/>
              </a:ext>
            </a:extLst>
          </p:cNvPr>
          <p:cNvSpPr txBox="1"/>
          <p:nvPr/>
        </p:nvSpPr>
        <p:spPr>
          <a:xfrm>
            <a:off x="628388" y="2459504"/>
            <a:ext cx="3601842" cy="1938992"/>
          </a:xfrm>
          <a:prstGeom prst="rect">
            <a:avLst/>
          </a:prstGeom>
          <a:noFill/>
          <a:ln>
            <a:noFill/>
          </a:ln>
        </p:spPr>
        <p:txBody>
          <a:bodyPr wrap="square" rtlCol="0">
            <a:spAutoFit/>
          </a:bodyPr>
          <a:lstStyle/>
          <a:p>
            <a:pPr algn="ctr"/>
            <a:r>
              <a:rPr lang="en-US" sz="2000" b="1" dirty="0">
                <a:solidFill>
                  <a:srgbClr val="FF0000"/>
                </a:solidFill>
                <a:latin typeface="Helvetica"/>
                <a:cs typeface="Helvetica"/>
              </a:rPr>
              <a:t>A </a:t>
            </a:r>
            <a:r>
              <a:rPr lang="en-US" sz="2000" b="1" dirty="0" err="1">
                <a:solidFill>
                  <a:srgbClr val="FF0000"/>
                </a:solidFill>
                <a:latin typeface="Helvetica"/>
                <a:cs typeface="Helvetica"/>
              </a:rPr>
              <a:t>Regressão</a:t>
            </a:r>
            <a:r>
              <a:rPr lang="en-US" sz="2000" b="1" dirty="0">
                <a:solidFill>
                  <a:srgbClr val="FF0000"/>
                </a:solidFill>
                <a:latin typeface="Helvetica"/>
                <a:cs typeface="Helvetica"/>
              </a:rPr>
              <a:t> Linear </a:t>
            </a:r>
            <a:r>
              <a:rPr lang="en-US" sz="2000" b="1" dirty="0" err="1">
                <a:solidFill>
                  <a:srgbClr val="FF0000"/>
                </a:solidFill>
                <a:latin typeface="Helvetica"/>
                <a:cs typeface="Helvetica"/>
              </a:rPr>
              <a:t>não</a:t>
            </a:r>
            <a:r>
              <a:rPr lang="en-US" sz="2000" b="1" dirty="0">
                <a:solidFill>
                  <a:srgbClr val="FF0000"/>
                </a:solidFill>
                <a:latin typeface="Helvetica"/>
                <a:cs typeface="Helvetica"/>
              </a:rPr>
              <a:t> </a:t>
            </a:r>
            <a:r>
              <a:rPr lang="en-US" sz="2000" b="1" dirty="0" err="1">
                <a:solidFill>
                  <a:srgbClr val="FF0000"/>
                </a:solidFill>
                <a:latin typeface="Helvetica"/>
                <a:cs typeface="Helvetica"/>
              </a:rPr>
              <a:t>é</a:t>
            </a:r>
            <a:r>
              <a:rPr lang="en-US" sz="2000" b="1" dirty="0">
                <a:solidFill>
                  <a:srgbClr val="FF0000"/>
                </a:solidFill>
                <a:latin typeface="Helvetica"/>
                <a:cs typeface="Helvetica"/>
              </a:rPr>
              <a:t> </a:t>
            </a:r>
            <a:r>
              <a:rPr lang="en-US" sz="2000" b="1" dirty="0" err="1">
                <a:solidFill>
                  <a:srgbClr val="FF0000"/>
                </a:solidFill>
                <a:latin typeface="Helvetica"/>
                <a:cs typeface="Helvetica"/>
              </a:rPr>
              <a:t>adequada</a:t>
            </a:r>
            <a:r>
              <a:rPr lang="en-US" sz="2000" b="1" dirty="0">
                <a:solidFill>
                  <a:srgbClr val="FF0000"/>
                </a:solidFill>
                <a:latin typeface="Helvetica"/>
                <a:cs typeface="Helvetica"/>
              </a:rPr>
              <a:t> </a:t>
            </a:r>
            <a:r>
              <a:rPr lang="en-US" sz="2000" b="1" dirty="0" err="1">
                <a:solidFill>
                  <a:srgbClr val="FF0000"/>
                </a:solidFill>
                <a:latin typeface="Helvetica"/>
                <a:cs typeface="Helvetica"/>
              </a:rPr>
              <a:t>para</a:t>
            </a:r>
            <a:r>
              <a:rPr lang="en-US" sz="2000" b="1" dirty="0">
                <a:solidFill>
                  <a:srgbClr val="FF0000"/>
                </a:solidFill>
                <a:latin typeface="Helvetica"/>
                <a:cs typeface="Helvetica"/>
              </a:rPr>
              <a:t> </a:t>
            </a:r>
            <a:r>
              <a:rPr lang="en-US" sz="2000" b="1" dirty="0" err="1">
                <a:solidFill>
                  <a:srgbClr val="FF0000"/>
                </a:solidFill>
                <a:latin typeface="Helvetica"/>
                <a:cs typeface="Helvetica"/>
              </a:rPr>
              <a:t>estudos</a:t>
            </a:r>
            <a:r>
              <a:rPr lang="en-US" sz="2000" b="1" dirty="0">
                <a:solidFill>
                  <a:srgbClr val="FF0000"/>
                </a:solidFill>
                <a:latin typeface="Helvetica"/>
                <a:cs typeface="Helvetica"/>
              </a:rPr>
              <a:t> de </a:t>
            </a:r>
            <a:r>
              <a:rPr lang="en-US" sz="2000" b="1" dirty="0" err="1">
                <a:solidFill>
                  <a:srgbClr val="FF0000"/>
                </a:solidFill>
                <a:latin typeface="Helvetica"/>
                <a:cs typeface="Helvetica"/>
              </a:rPr>
              <a:t>tendência</a:t>
            </a:r>
            <a:r>
              <a:rPr lang="en-US" sz="2000" b="1" dirty="0">
                <a:solidFill>
                  <a:srgbClr val="FF0000"/>
                </a:solidFill>
                <a:latin typeface="Helvetica"/>
                <a:cs typeface="Helvetica"/>
              </a:rPr>
              <a:t>, mas </a:t>
            </a:r>
            <a:r>
              <a:rPr lang="en-US" sz="2000" b="1" dirty="0" err="1">
                <a:solidFill>
                  <a:srgbClr val="FF0000"/>
                </a:solidFill>
                <a:latin typeface="Helvetica"/>
                <a:cs typeface="Helvetica"/>
              </a:rPr>
              <a:t>é</a:t>
            </a:r>
            <a:r>
              <a:rPr lang="en-US" sz="2000" b="1" dirty="0">
                <a:solidFill>
                  <a:srgbClr val="FF0000"/>
                </a:solidFill>
                <a:latin typeface="Helvetica"/>
                <a:cs typeface="Helvetica"/>
              </a:rPr>
              <a:t> </a:t>
            </a:r>
            <a:r>
              <a:rPr lang="en-US" sz="2000" b="1" dirty="0" err="1">
                <a:solidFill>
                  <a:srgbClr val="FF0000"/>
                </a:solidFill>
                <a:latin typeface="Helvetica"/>
                <a:cs typeface="Helvetica"/>
              </a:rPr>
              <a:t>útil</a:t>
            </a:r>
            <a:r>
              <a:rPr lang="en-US" sz="2000" b="1" dirty="0">
                <a:solidFill>
                  <a:srgbClr val="FF0000"/>
                </a:solidFill>
                <a:latin typeface="Helvetica"/>
                <a:cs typeface="Helvetica"/>
              </a:rPr>
              <a:t> </a:t>
            </a:r>
            <a:r>
              <a:rPr lang="en-US" sz="2000" b="1" dirty="0" err="1">
                <a:solidFill>
                  <a:srgbClr val="FF0000"/>
                </a:solidFill>
                <a:latin typeface="Helvetica"/>
                <a:cs typeface="Helvetica"/>
              </a:rPr>
              <a:t>para</a:t>
            </a:r>
            <a:r>
              <a:rPr lang="en-US" sz="2000" b="1" dirty="0">
                <a:solidFill>
                  <a:srgbClr val="FF0000"/>
                </a:solidFill>
                <a:latin typeface="Helvetica"/>
                <a:cs typeface="Helvetica"/>
              </a:rPr>
              <a:t> </a:t>
            </a:r>
            <a:r>
              <a:rPr lang="en-US" sz="2000" b="1" dirty="0" err="1">
                <a:solidFill>
                  <a:srgbClr val="FF0000"/>
                </a:solidFill>
                <a:latin typeface="Helvetica"/>
                <a:cs typeface="Helvetica"/>
              </a:rPr>
              <a:t>descrever</a:t>
            </a:r>
            <a:r>
              <a:rPr lang="en-US" sz="2000" b="1" dirty="0">
                <a:solidFill>
                  <a:srgbClr val="FF0000"/>
                </a:solidFill>
                <a:latin typeface="Helvetica"/>
                <a:cs typeface="Helvetica"/>
              </a:rPr>
              <a:t> um </a:t>
            </a:r>
            <a:r>
              <a:rPr lang="en-US" sz="2000" b="1" dirty="0" err="1">
                <a:solidFill>
                  <a:srgbClr val="FF0000"/>
                </a:solidFill>
                <a:latin typeface="Helvetica"/>
                <a:cs typeface="Helvetica"/>
              </a:rPr>
              <a:t>padrão</a:t>
            </a:r>
            <a:r>
              <a:rPr lang="en-US" sz="2000" b="1" dirty="0">
                <a:solidFill>
                  <a:srgbClr val="FF0000"/>
                </a:solidFill>
                <a:latin typeface="Helvetica"/>
                <a:cs typeface="Helvetica"/>
              </a:rPr>
              <a:t> temporal </a:t>
            </a:r>
            <a:r>
              <a:rPr lang="en-US" sz="2000" b="1" dirty="0" err="1">
                <a:solidFill>
                  <a:srgbClr val="FF0000"/>
                </a:solidFill>
                <a:latin typeface="Helvetica"/>
                <a:cs typeface="Helvetica"/>
              </a:rPr>
              <a:t>em</a:t>
            </a:r>
            <a:r>
              <a:rPr lang="en-US" sz="2000" b="1" dirty="0">
                <a:solidFill>
                  <a:srgbClr val="FF0000"/>
                </a:solidFill>
                <a:latin typeface="Helvetica"/>
                <a:cs typeface="Helvetica"/>
              </a:rPr>
              <a:t> </a:t>
            </a:r>
            <a:r>
              <a:rPr lang="en-US" sz="2000" b="1" dirty="0" err="1">
                <a:solidFill>
                  <a:srgbClr val="FF0000"/>
                </a:solidFill>
                <a:latin typeface="Helvetica"/>
                <a:cs typeface="Helvetica"/>
              </a:rPr>
              <a:t>diferentes</a:t>
            </a:r>
            <a:r>
              <a:rPr lang="en-US" sz="2000" b="1" dirty="0">
                <a:solidFill>
                  <a:srgbClr val="FF0000"/>
                </a:solidFill>
                <a:latin typeface="Helvetica"/>
                <a:cs typeface="Helvetica"/>
              </a:rPr>
              <a:t> </a:t>
            </a:r>
            <a:r>
              <a:rPr lang="en-US" sz="2000" b="1" dirty="0" err="1">
                <a:solidFill>
                  <a:srgbClr val="FF0000"/>
                </a:solidFill>
                <a:latin typeface="Helvetica"/>
                <a:cs typeface="Helvetica"/>
              </a:rPr>
              <a:t>grupos</a:t>
            </a:r>
            <a:r>
              <a:rPr lang="en-US" sz="2000" b="1" dirty="0">
                <a:solidFill>
                  <a:srgbClr val="FF0000"/>
                </a:solidFill>
                <a:latin typeface="Helvetica"/>
                <a:cs typeface="Helvetica"/>
              </a:rPr>
              <a:t>. </a:t>
            </a:r>
          </a:p>
        </p:txBody>
      </p:sp>
    </p:spTree>
    <p:extLst>
      <p:ext uri="{BB962C8B-B14F-4D97-AF65-F5344CB8AC3E}">
        <p14:creationId xmlns:p14="http://schemas.microsoft.com/office/powerpoint/2010/main" val="1860056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rgbClr val="D94B7B"/>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09600" y="3068053"/>
            <a:ext cx="7403432" cy="855362"/>
          </a:xfrm>
        </p:spPr>
        <p:txBody>
          <a:bodyPr/>
          <a:lstStyle/>
          <a:p>
            <a:r>
              <a:rPr lang="pt-BR" dirty="0">
                <a:latin typeface="Candara" panose="020E0502030303020204" pitchFamily="34" charset="0"/>
              </a:rPr>
              <a:t>Quiz da desigualdade</a:t>
            </a:r>
          </a:p>
        </p:txBody>
      </p:sp>
    </p:spTree>
    <p:extLst>
      <p:ext uri="{BB962C8B-B14F-4D97-AF65-F5344CB8AC3E}">
        <p14:creationId xmlns:p14="http://schemas.microsoft.com/office/powerpoint/2010/main" val="1542326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ptura de Tela 2024-08-02 às 15.05.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24" y="4455243"/>
            <a:ext cx="3920601" cy="1948010"/>
          </a:xfrm>
          <a:prstGeom prst="rect">
            <a:avLst/>
          </a:prstGeom>
          <a:ln>
            <a:noFill/>
          </a:ln>
          <a:effectLst>
            <a:softEdge rad="112500"/>
          </a:effectLst>
        </p:spPr>
      </p:pic>
      <p:sp>
        <p:nvSpPr>
          <p:cNvPr id="3" name="Title 2"/>
          <p:cNvSpPr>
            <a:spLocks noGrp="1"/>
          </p:cNvSpPr>
          <p:nvPr>
            <p:ph type="title"/>
          </p:nvPr>
        </p:nvSpPr>
        <p:spPr/>
        <p:txBody>
          <a:bodyPr/>
          <a:lstStyle/>
          <a:p>
            <a:r>
              <a:rPr lang="pt-BR" dirty="0" err="1">
                <a:solidFill>
                  <a:schemeClr val="accent6">
                    <a:lumMod val="75000"/>
                  </a:schemeClr>
                </a:solidFill>
                <a:latin typeface="Candara" panose="020E0502030303020204" pitchFamily="34" charset="0"/>
                <a:cs typeface="Segoe UI" panose="020B0502040204020203" pitchFamily="34" charset="0"/>
              </a:rPr>
              <a:t>Quiz</a:t>
            </a:r>
            <a:r>
              <a:rPr lang="pt-BR" dirty="0">
                <a:solidFill>
                  <a:schemeClr val="accent6">
                    <a:lumMod val="75000"/>
                  </a:schemeClr>
                </a:solidFill>
                <a:latin typeface="Candara" panose="020E0502030303020204" pitchFamily="34" charset="0"/>
                <a:cs typeface="Segoe UI" panose="020B0502040204020203" pitchFamily="34" charset="0"/>
              </a:rPr>
              <a:t> das desigualdades</a:t>
            </a: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sz="1400" dirty="0">
                <a:solidFill>
                  <a:prstClr val="black"/>
                </a:solidFill>
                <a:latin typeface="Candara" panose="020E0502030303020204" pitchFamily="34" charset="0"/>
                <a:cs typeface="Segoe UI" panose="020B0502040204020203" pitchFamily="34" charset="0"/>
              </a:rPr>
            </a:br>
            <a:endParaRPr lang="en-US" dirty="0">
              <a:solidFill>
                <a:schemeClr val="tx1"/>
              </a:solidFill>
              <a:latin typeface="Candara" panose="020E0502030303020204" pitchFamily="34" charset="0"/>
              <a:cs typeface="Segoe UI" panose="020B0502040204020203" pitchFamily="34" charset="0"/>
            </a:endParaRPr>
          </a:p>
        </p:txBody>
      </p:sp>
      <p:sp>
        <p:nvSpPr>
          <p:cNvPr id="9" name="Content Placeholder 6">
            <a:extLst>
              <a:ext uri="{FF2B5EF4-FFF2-40B4-BE49-F238E27FC236}">
                <a16:creationId xmlns:a16="http://schemas.microsoft.com/office/drawing/2014/main" id="{8FD2480F-BE80-4EFA-9B17-17A2C8942928}"/>
              </a:ext>
            </a:extLst>
          </p:cNvPr>
          <p:cNvSpPr>
            <a:spLocks noGrp="1"/>
          </p:cNvSpPr>
          <p:nvPr>
            <p:ph idx="1"/>
          </p:nvPr>
        </p:nvSpPr>
        <p:spPr>
          <a:xfrm>
            <a:off x="4061900" y="685800"/>
            <a:ext cx="7511791" cy="5492750"/>
          </a:xfrm>
        </p:spPr>
        <p:txBody>
          <a:bodyPr/>
          <a:lstStyle/>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r>
              <a:rPr lang="en-US" sz="2000" b="1" dirty="0" err="1">
                <a:solidFill>
                  <a:schemeClr val="accent6">
                    <a:lumMod val="75000"/>
                  </a:schemeClr>
                </a:solidFill>
                <a:latin typeface="Helvetica"/>
                <a:cs typeface="Helvetica"/>
              </a:rPr>
              <a:t>Será</a:t>
            </a:r>
            <a:r>
              <a:rPr lang="en-US" sz="2000" b="1" dirty="0">
                <a:solidFill>
                  <a:schemeClr val="accent6">
                    <a:lumMod val="75000"/>
                  </a:schemeClr>
                </a:solidFill>
                <a:latin typeface="Helvetica"/>
                <a:cs typeface="Helvetica"/>
              </a:rPr>
              <a:t> </a:t>
            </a:r>
            <a:r>
              <a:rPr lang="en-US" sz="2000" b="1" dirty="0" err="1">
                <a:solidFill>
                  <a:schemeClr val="accent6">
                    <a:lumMod val="75000"/>
                  </a:schemeClr>
                </a:solidFill>
                <a:latin typeface="Helvetica"/>
                <a:cs typeface="Helvetica"/>
              </a:rPr>
              <a:t>que</a:t>
            </a:r>
            <a:r>
              <a:rPr lang="en-US" sz="2000" b="1" dirty="0">
                <a:solidFill>
                  <a:schemeClr val="accent6">
                    <a:lumMod val="75000"/>
                  </a:schemeClr>
                </a:solidFill>
                <a:latin typeface="Helvetica"/>
                <a:cs typeface="Helvetica"/>
              </a:rPr>
              <a:t> </a:t>
            </a:r>
            <a:r>
              <a:rPr lang="en-US" sz="2000" b="1" dirty="0" err="1">
                <a:solidFill>
                  <a:schemeClr val="accent6">
                    <a:lumMod val="75000"/>
                  </a:schemeClr>
                </a:solidFill>
                <a:latin typeface="Helvetica"/>
                <a:cs typeface="Helvetica"/>
              </a:rPr>
              <a:t>essa</a:t>
            </a:r>
            <a:r>
              <a:rPr lang="en-US" sz="2000" b="1" dirty="0">
                <a:solidFill>
                  <a:schemeClr val="accent6">
                    <a:lumMod val="75000"/>
                  </a:schemeClr>
                </a:solidFill>
                <a:latin typeface="Helvetica"/>
                <a:cs typeface="Helvetica"/>
              </a:rPr>
              <a:t> </a:t>
            </a:r>
            <a:r>
              <a:rPr lang="en-US" sz="2000" b="1" dirty="0" err="1">
                <a:solidFill>
                  <a:schemeClr val="accent6">
                    <a:lumMod val="75000"/>
                  </a:schemeClr>
                </a:solidFill>
                <a:latin typeface="Helvetica"/>
                <a:cs typeface="Helvetica"/>
              </a:rPr>
              <a:t>diferença</a:t>
            </a:r>
            <a:r>
              <a:rPr lang="en-US" sz="2000" b="1" dirty="0">
                <a:solidFill>
                  <a:schemeClr val="accent6">
                    <a:lumMod val="75000"/>
                  </a:schemeClr>
                </a:solidFill>
                <a:latin typeface="Helvetica"/>
                <a:cs typeface="Helvetica"/>
              </a:rPr>
              <a:t> </a:t>
            </a:r>
            <a:r>
              <a:rPr lang="en-US" sz="2000" b="1" dirty="0" err="1">
                <a:solidFill>
                  <a:schemeClr val="accent6">
                    <a:lumMod val="75000"/>
                  </a:schemeClr>
                </a:solidFill>
                <a:latin typeface="Helvetica"/>
                <a:cs typeface="Helvetica"/>
              </a:rPr>
              <a:t>é</a:t>
            </a:r>
            <a:r>
              <a:rPr lang="en-US" sz="2000" b="1" dirty="0">
                <a:solidFill>
                  <a:schemeClr val="accent6">
                    <a:lumMod val="75000"/>
                  </a:schemeClr>
                </a:solidFill>
                <a:latin typeface="Helvetica"/>
                <a:cs typeface="Helvetica"/>
              </a:rPr>
              <a:t> natural </a:t>
            </a:r>
            <a:r>
              <a:rPr lang="en-US" sz="2000" b="1" dirty="0" err="1">
                <a:solidFill>
                  <a:schemeClr val="accent6">
                    <a:lumMod val="75000"/>
                  </a:schemeClr>
                </a:solidFill>
                <a:latin typeface="Helvetica"/>
                <a:cs typeface="Helvetica"/>
              </a:rPr>
              <a:t>ou</a:t>
            </a:r>
            <a:r>
              <a:rPr lang="en-US" sz="2000" b="1" dirty="0">
                <a:solidFill>
                  <a:schemeClr val="accent6">
                    <a:lumMod val="75000"/>
                  </a:schemeClr>
                </a:solidFill>
                <a:latin typeface="Helvetica"/>
                <a:cs typeface="Helvetica"/>
              </a:rPr>
              <a:t> </a:t>
            </a:r>
            <a:r>
              <a:rPr lang="en-US" sz="2000" b="1" dirty="0" err="1">
                <a:solidFill>
                  <a:schemeClr val="accent6">
                    <a:lumMod val="75000"/>
                  </a:schemeClr>
                </a:solidFill>
                <a:latin typeface="Helvetica"/>
                <a:cs typeface="Helvetica"/>
              </a:rPr>
              <a:t>foi</a:t>
            </a:r>
            <a:r>
              <a:rPr lang="en-US" sz="2000" b="1" dirty="0">
                <a:solidFill>
                  <a:schemeClr val="accent6">
                    <a:lumMod val="75000"/>
                  </a:schemeClr>
                </a:solidFill>
                <a:latin typeface="Helvetica"/>
                <a:cs typeface="Helvetica"/>
              </a:rPr>
              <a:t>/</a:t>
            </a:r>
            <a:r>
              <a:rPr lang="en-US" sz="2000" b="1" dirty="0" err="1">
                <a:solidFill>
                  <a:schemeClr val="accent6">
                    <a:lumMod val="75000"/>
                  </a:schemeClr>
                </a:solidFill>
                <a:latin typeface="Helvetica"/>
                <a:cs typeface="Helvetica"/>
              </a:rPr>
              <a:t>é</a:t>
            </a:r>
            <a:r>
              <a:rPr lang="en-US" sz="2000" b="1" dirty="0">
                <a:solidFill>
                  <a:schemeClr val="accent6">
                    <a:lumMod val="75000"/>
                  </a:schemeClr>
                </a:solidFill>
                <a:latin typeface="Helvetica"/>
                <a:cs typeface="Helvetica"/>
              </a:rPr>
              <a:t> </a:t>
            </a:r>
            <a:r>
              <a:rPr lang="en-US" sz="2000" b="1" dirty="0" err="1">
                <a:solidFill>
                  <a:schemeClr val="accent6">
                    <a:lumMod val="75000"/>
                  </a:schemeClr>
                </a:solidFill>
                <a:latin typeface="Helvetica"/>
                <a:cs typeface="Helvetica"/>
              </a:rPr>
              <a:t>produzida</a:t>
            </a:r>
            <a:r>
              <a:rPr lang="en-US" sz="2000" b="1" dirty="0">
                <a:solidFill>
                  <a:schemeClr val="accent6">
                    <a:lumMod val="75000"/>
                  </a:schemeClr>
                </a:solidFill>
                <a:latin typeface="Helvetica"/>
                <a:cs typeface="Helvetica"/>
              </a:rPr>
              <a:t>? </a:t>
            </a:r>
          </a:p>
          <a:p>
            <a:endParaRPr lang="en-US" sz="1600" dirty="0"/>
          </a:p>
          <a:p>
            <a:pPr marL="285750" indent="-285750">
              <a:buFont typeface="Wingdings" charset="2"/>
              <a:buChar char="ü"/>
            </a:pPr>
            <a:r>
              <a:rPr lang="en-US" sz="1600" dirty="0" err="1">
                <a:solidFill>
                  <a:schemeClr val="tx1"/>
                </a:solidFill>
                <a:latin typeface="Helvetica"/>
                <a:cs typeface="Helvetica"/>
              </a:rPr>
              <a:t>Quando</a:t>
            </a:r>
            <a:r>
              <a:rPr lang="en-US" sz="1600" dirty="0">
                <a:solidFill>
                  <a:schemeClr val="tx1"/>
                </a:solidFill>
                <a:latin typeface="Helvetica"/>
                <a:cs typeface="Helvetica"/>
              </a:rPr>
              <a:t> </a:t>
            </a:r>
            <a:r>
              <a:rPr lang="en-US" sz="1600" dirty="0" err="1">
                <a:solidFill>
                  <a:schemeClr val="tx1"/>
                </a:solidFill>
                <a:latin typeface="Helvetica"/>
                <a:cs typeface="Helvetica"/>
              </a:rPr>
              <a:t>na</a:t>
            </a:r>
            <a:r>
              <a:rPr lang="en-US" sz="1600" dirty="0">
                <a:solidFill>
                  <a:schemeClr val="tx1"/>
                </a:solidFill>
                <a:latin typeface="Helvetica"/>
                <a:cs typeface="Helvetica"/>
              </a:rPr>
              <a:t> </a:t>
            </a:r>
            <a:r>
              <a:rPr lang="en-US" sz="1600" dirty="0" err="1">
                <a:solidFill>
                  <a:schemeClr val="tx1"/>
                </a:solidFill>
                <a:latin typeface="Helvetica"/>
                <a:cs typeface="Helvetica"/>
              </a:rPr>
              <a:t>história</a:t>
            </a:r>
            <a:r>
              <a:rPr lang="en-US" sz="1600" dirty="0">
                <a:solidFill>
                  <a:schemeClr val="tx1"/>
                </a:solidFill>
                <a:latin typeface="Helvetica"/>
                <a:cs typeface="Helvetica"/>
              </a:rPr>
              <a:t> do </a:t>
            </a:r>
            <a:r>
              <a:rPr lang="en-US" sz="1600" dirty="0" err="1">
                <a:solidFill>
                  <a:schemeClr val="tx1"/>
                </a:solidFill>
                <a:latin typeface="Helvetica"/>
                <a:cs typeface="Helvetica"/>
              </a:rPr>
              <a:t>Brasil</a:t>
            </a:r>
            <a:r>
              <a:rPr lang="en-US" sz="1600" dirty="0">
                <a:solidFill>
                  <a:schemeClr val="tx1"/>
                </a:solidFill>
                <a:latin typeface="Helvetica"/>
                <a:cs typeface="Helvetica"/>
              </a:rPr>
              <a:t> as </a:t>
            </a:r>
            <a:r>
              <a:rPr lang="en-US" sz="1600" dirty="0" err="1">
                <a:solidFill>
                  <a:schemeClr val="tx1"/>
                </a:solidFill>
                <a:latin typeface="Helvetica"/>
                <a:cs typeface="Helvetica"/>
              </a:rPr>
              <a:t>mulheres</a:t>
            </a:r>
            <a:r>
              <a:rPr lang="en-US" sz="1600" dirty="0">
                <a:solidFill>
                  <a:schemeClr val="tx1"/>
                </a:solidFill>
                <a:latin typeface="Helvetica"/>
                <a:cs typeface="Helvetica"/>
              </a:rPr>
              <a:t> </a:t>
            </a:r>
            <a:r>
              <a:rPr lang="en-US" sz="1600" dirty="0" err="1">
                <a:solidFill>
                  <a:schemeClr val="tx1"/>
                </a:solidFill>
                <a:latin typeface="Helvetica"/>
                <a:cs typeface="Helvetica"/>
              </a:rPr>
              <a:t>puderam</a:t>
            </a:r>
            <a:r>
              <a:rPr lang="en-US" sz="1600" dirty="0">
                <a:solidFill>
                  <a:schemeClr val="tx1"/>
                </a:solidFill>
                <a:latin typeface="Helvetica"/>
                <a:cs typeface="Helvetica"/>
              </a:rPr>
              <a:t> </a:t>
            </a:r>
            <a:r>
              <a:rPr lang="en-US" sz="1600" dirty="0" err="1">
                <a:solidFill>
                  <a:schemeClr val="tx1"/>
                </a:solidFill>
                <a:latin typeface="Helvetica"/>
                <a:cs typeface="Helvetica"/>
              </a:rPr>
              <a:t>frequentar</a:t>
            </a:r>
            <a:r>
              <a:rPr lang="en-US" sz="1600" dirty="0">
                <a:solidFill>
                  <a:schemeClr val="tx1"/>
                </a:solidFill>
                <a:latin typeface="Helvetica"/>
                <a:cs typeface="Helvetica"/>
              </a:rPr>
              <a:t> a </a:t>
            </a:r>
            <a:r>
              <a:rPr lang="en-US" sz="1600" dirty="0" err="1">
                <a:solidFill>
                  <a:schemeClr val="tx1"/>
                </a:solidFill>
                <a:latin typeface="Helvetica"/>
                <a:cs typeface="Helvetica"/>
              </a:rPr>
              <a:t>escola</a:t>
            </a:r>
            <a:r>
              <a:rPr lang="en-US" sz="1600" dirty="0">
                <a:solidFill>
                  <a:schemeClr val="tx1"/>
                </a:solidFill>
                <a:latin typeface="Helvetica"/>
                <a:cs typeface="Helvetica"/>
              </a:rPr>
              <a:t>? </a:t>
            </a:r>
          </a:p>
          <a:p>
            <a:pPr marL="285750" indent="-285750">
              <a:buFont typeface="Wingdings" charset="2"/>
              <a:buChar char="ü"/>
            </a:pPr>
            <a:r>
              <a:rPr lang="en-US" sz="1600" dirty="0" err="1">
                <a:solidFill>
                  <a:schemeClr val="tx1"/>
                </a:solidFill>
                <a:latin typeface="Helvetica"/>
                <a:cs typeface="Helvetica"/>
              </a:rPr>
              <a:t>Qual</a:t>
            </a:r>
            <a:r>
              <a:rPr lang="en-US" sz="1600" dirty="0">
                <a:solidFill>
                  <a:schemeClr val="tx1"/>
                </a:solidFill>
                <a:latin typeface="Helvetica"/>
                <a:cs typeface="Helvetica"/>
              </a:rPr>
              <a:t> a </a:t>
            </a:r>
            <a:r>
              <a:rPr lang="en-US" sz="1600" dirty="0" err="1">
                <a:solidFill>
                  <a:schemeClr val="tx1"/>
                </a:solidFill>
                <a:latin typeface="Helvetica"/>
                <a:cs typeface="Helvetica"/>
              </a:rPr>
              <a:t>profissão</a:t>
            </a:r>
            <a:r>
              <a:rPr lang="en-US" sz="1600" dirty="0">
                <a:solidFill>
                  <a:schemeClr val="tx1"/>
                </a:solidFill>
                <a:latin typeface="Helvetica"/>
                <a:cs typeface="Helvetica"/>
              </a:rPr>
              <a:t> da </a:t>
            </a:r>
            <a:r>
              <a:rPr lang="en-US" sz="1600" dirty="0" err="1">
                <a:solidFill>
                  <a:schemeClr val="tx1"/>
                </a:solidFill>
                <a:latin typeface="Helvetica"/>
                <a:cs typeface="Helvetica"/>
              </a:rPr>
              <a:t>primeira</a:t>
            </a:r>
            <a:r>
              <a:rPr lang="en-US" sz="1600" dirty="0">
                <a:solidFill>
                  <a:schemeClr val="tx1"/>
                </a:solidFill>
                <a:latin typeface="Helvetica"/>
                <a:cs typeface="Helvetica"/>
              </a:rPr>
              <a:t> </a:t>
            </a:r>
            <a:r>
              <a:rPr lang="en-US" sz="1600" dirty="0" err="1">
                <a:solidFill>
                  <a:schemeClr val="tx1"/>
                </a:solidFill>
                <a:latin typeface="Helvetica"/>
                <a:cs typeface="Helvetica"/>
              </a:rPr>
              <a:t>pessoa</a:t>
            </a:r>
            <a:r>
              <a:rPr lang="en-US" sz="1600" dirty="0">
                <a:solidFill>
                  <a:schemeClr val="tx1"/>
                </a:solidFill>
                <a:latin typeface="Helvetica"/>
                <a:cs typeface="Helvetica"/>
              </a:rPr>
              <a:t> </a:t>
            </a:r>
            <a:r>
              <a:rPr lang="en-US" sz="1600" dirty="0" err="1">
                <a:solidFill>
                  <a:schemeClr val="tx1"/>
                </a:solidFill>
                <a:latin typeface="Helvetica"/>
                <a:cs typeface="Helvetica"/>
              </a:rPr>
              <a:t>que</a:t>
            </a:r>
            <a:r>
              <a:rPr lang="en-US" sz="1600" dirty="0">
                <a:solidFill>
                  <a:schemeClr val="tx1"/>
                </a:solidFill>
                <a:latin typeface="Helvetica"/>
                <a:cs typeface="Helvetica"/>
              </a:rPr>
              <a:t> </a:t>
            </a:r>
            <a:r>
              <a:rPr lang="en-US" sz="1600" dirty="0" err="1">
                <a:solidFill>
                  <a:schemeClr val="tx1"/>
                </a:solidFill>
                <a:latin typeface="Helvetica"/>
                <a:cs typeface="Helvetica"/>
              </a:rPr>
              <a:t>morreu</a:t>
            </a:r>
            <a:r>
              <a:rPr lang="en-US" sz="1600" dirty="0">
                <a:solidFill>
                  <a:schemeClr val="tx1"/>
                </a:solidFill>
                <a:latin typeface="Helvetica"/>
                <a:cs typeface="Helvetica"/>
              </a:rPr>
              <a:t> de Covid-19 no </a:t>
            </a:r>
            <a:r>
              <a:rPr lang="en-US" sz="1600" dirty="0" err="1">
                <a:solidFill>
                  <a:schemeClr val="tx1"/>
                </a:solidFill>
                <a:latin typeface="Helvetica"/>
                <a:cs typeface="Helvetica"/>
              </a:rPr>
              <a:t>Brasil</a:t>
            </a:r>
            <a:r>
              <a:rPr lang="en-US" sz="1600" dirty="0">
                <a:solidFill>
                  <a:schemeClr val="tx1"/>
                </a:solidFill>
                <a:latin typeface="Helvetica"/>
                <a:cs typeface="Helvetica"/>
              </a:rPr>
              <a:t>? </a:t>
            </a:r>
          </a:p>
          <a:p>
            <a:pPr marL="285750" indent="-285750">
              <a:buFont typeface="Wingdings" charset="2"/>
              <a:buChar char="ü"/>
            </a:pPr>
            <a:r>
              <a:rPr lang="en-US" sz="1600" dirty="0" err="1">
                <a:solidFill>
                  <a:schemeClr val="tx1"/>
                </a:solidFill>
                <a:latin typeface="Helvetica"/>
                <a:cs typeface="Helvetica"/>
              </a:rPr>
              <a:t>Onde</a:t>
            </a:r>
            <a:r>
              <a:rPr lang="en-US" sz="1600" dirty="0">
                <a:solidFill>
                  <a:schemeClr val="tx1"/>
                </a:solidFill>
                <a:latin typeface="Helvetica"/>
                <a:cs typeface="Helvetica"/>
              </a:rPr>
              <a:t> </a:t>
            </a:r>
            <a:r>
              <a:rPr lang="en-US" sz="1600" dirty="0" err="1">
                <a:solidFill>
                  <a:schemeClr val="tx1"/>
                </a:solidFill>
                <a:latin typeface="Helvetica"/>
                <a:cs typeface="Helvetica"/>
              </a:rPr>
              <a:t>moram</a:t>
            </a:r>
            <a:r>
              <a:rPr lang="en-US" sz="1600" dirty="0">
                <a:solidFill>
                  <a:schemeClr val="tx1"/>
                </a:solidFill>
                <a:latin typeface="Helvetica"/>
                <a:cs typeface="Helvetica"/>
              </a:rPr>
              <a:t> as </a:t>
            </a:r>
            <a:r>
              <a:rPr lang="en-US" sz="1600" dirty="0" err="1">
                <a:solidFill>
                  <a:schemeClr val="tx1"/>
                </a:solidFill>
                <a:latin typeface="Helvetica"/>
                <a:cs typeface="Helvetica"/>
              </a:rPr>
              <a:t>pessoas</a:t>
            </a:r>
            <a:r>
              <a:rPr lang="en-US" sz="1600" dirty="0">
                <a:solidFill>
                  <a:schemeClr val="tx1"/>
                </a:solidFill>
                <a:latin typeface="Helvetica"/>
                <a:cs typeface="Helvetica"/>
              </a:rPr>
              <a:t> </a:t>
            </a:r>
            <a:r>
              <a:rPr lang="en-US" sz="1600" dirty="0" err="1">
                <a:solidFill>
                  <a:schemeClr val="tx1"/>
                </a:solidFill>
                <a:latin typeface="Helvetica"/>
                <a:cs typeface="Helvetica"/>
              </a:rPr>
              <a:t>que</a:t>
            </a:r>
            <a:r>
              <a:rPr lang="en-US" sz="1600" dirty="0">
                <a:solidFill>
                  <a:schemeClr val="tx1"/>
                </a:solidFill>
                <a:latin typeface="Helvetica"/>
                <a:cs typeface="Helvetica"/>
              </a:rPr>
              <a:t> </a:t>
            </a:r>
            <a:r>
              <a:rPr lang="en-US" sz="1600" dirty="0" err="1">
                <a:solidFill>
                  <a:schemeClr val="tx1"/>
                </a:solidFill>
                <a:latin typeface="Helvetica"/>
                <a:cs typeface="Helvetica"/>
              </a:rPr>
              <a:t>mais</a:t>
            </a:r>
            <a:r>
              <a:rPr lang="en-US" sz="1600" dirty="0">
                <a:solidFill>
                  <a:schemeClr val="tx1"/>
                </a:solidFill>
                <a:latin typeface="Helvetica"/>
                <a:cs typeface="Helvetica"/>
              </a:rPr>
              <a:t> </a:t>
            </a:r>
            <a:r>
              <a:rPr lang="en-US" sz="1600" dirty="0" err="1">
                <a:solidFill>
                  <a:schemeClr val="tx1"/>
                </a:solidFill>
                <a:latin typeface="Helvetica"/>
                <a:cs typeface="Helvetica"/>
              </a:rPr>
              <a:t>sofrem</a:t>
            </a:r>
            <a:r>
              <a:rPr lang="en-US" sz="1600" dirty="0">
                <a:solidFill>
                  <a:schemeClr val="tx1"/>
                </a:solidFill>
                <a:latin typeface="Helvetica"/>
                <a:cs typeface="Helvetica"/>
              </a:rPr>
              <a:t> com o </a:t>
            </a:r>
            <a:r>
              <a:rPr lang="en-US" sz="1600" dirty="0" err="1">
                <a:solidFill>
                  <a:schemeClr val="tx1"/>
                </a:solidFill>
                <a:latin typeface="Helvetica"/>
                <a:cs typeface="Helvetica"/>
              </a:rPr>
              <a:t>racismo</a:t>
            </a:r>
            <a:r>
              <a:rPr lang="en-US" sz="1600" dirty="0">
                <a:solidFill>
                  <a:schemeClr val="tx1"/>
                </a:solidFill>
                <a:latin typeface="Helvetica"/>
                <a:cs typeface="Helvetica"/>
              </a:rPr>
              <a:t> </a:t>
            </a:r>
            <a:r>
              <a:rPr lang="en-US" sz="1600" dirty="0" err="1">
                <a:solidFill>
                  <a:schemeClr val="tx1"/>
                </a:solidFill>
                <a:latin typeface="Helvetica"/>
                <a:cs typeface="Helvetica"/>
              </a:rPr>
              <a:t>ambiental</a:t>
            </a:r>
            <a:r>
              <a:rPr lang="en-US" sz="1600" dirty="0">
                <a:solidFill>
                  <a:schemeClr val="tx1"/>
                </a:solidFill>
                <a:latin typeface="Helvetica"/>
                <a:cs typeface="Helvetica"/>
              </a:rPr>
              <a:t>?</a:t>
            </a:r>
          </a:p>
          <a:p>
            <a:pPr marL="285750" indent="-285750">
              <a:buFont typeface="Wingdings" charset="2"/>
              <a:buChar char="ü"/>
            </a:pPr>
            <a:r>
              <a:rPr lang="en-US" sz="1600" dirty="0" err="1">
                <a:solidFill>
                  <a:schemeClr val="tx1"/>
                </a:solidFill>
                <a:latin typeface="Helvetica"/>
                <a:cs typeface="Helvetica"/>
              </a:rPr>
              <a:t>Qual</a:t>
            </a:r>
            <a:r>
              <a:rPr lang="en-US" sz="1600" dirty="0">
                <a:solidFill>
                  <a:schemeClr val="tx1"/>
                </a:solidFill>
                <a:latin typeface="Helvetica"/>
                <a:cs typeface="Helvetica"/>
              </a:rPr>
              <a:t> a </a:t>
            </a:r>
            <a:r>
              <a:rPr lang="en-US" sz="1600" dirty="0" err="1">
                <a:solidFill>
                  <a:schemeClr val="tx1"/>
                </a:solidFill>
                <a:latin typeface="Helvetica"/>
                <a:cs typeface="Helvetica"/>
              </a:rPr>
              <a:t>raça</a:t>
            </a:r>
            <a:r>
              <a:rPr lang="en-US" sz="1600" dirty="0">
                <a:solidFill>
                  <a:schemeClr val="tx1"/>
                </a:solidFill>
                <a:latin typeface="Helvetica"/>
                <a:cs typeface="Helvetica"/>
              </a:rPr>
              <a:t>/</a:t>
            </a:r>
            <a:r>
              <a:rPr lang="en-US" sz="1600" dirty="0" err="1">
                <a:solidFill>
                  <a:schemeClr val="tx1"/>
                </a:solidFill>
                <a:latin typeface="Helvetica"/>
                <a:cs typeface="Helvetica"/>
              </a:rPr>
              <a:t>cor</a:t>
            </a:r>
            <a:r>
              <a:rPr lang="en-US" sz="1600" dirty="0">
                <a:solidFill>
                  <a:schemeClr val="tx1"/>
                </a:solidFill>
                <a:latin typeface="Helvetica"/>
                <a:cs typeface="Helvetica"/>
              </a:rPr>
              <a:t> das </a:t>
            </a:r>
            <a:r>
              <a:rPr lang="en-US" sz="1600" dirty="0" err="1">
                <a:solidFill>
                  <a:schemeClr val="tx1"/>
                </a:solidFill>
                <a:latin typeface="Helvetica"/>
                <a:cs typeface="Helvetica"/>
              </a:rPr>
              <a:t>pessoas</a:t>
            </a:r>
            <a:r>
              <a:rPr lang="en-US" sz="1600" dirty="0">
                <a:solidFill>
                  <a:schemeClr val="tx1"/>
                </a:solidFill>
                <a:latin typeface="Helvetica"/>
                <a:cs typeface="Helvetica"/>
              </a:rPr>
              <a:t> </a:t>
            </a:r>
            <a:r>
              <a:rPr lang="en-US" sz="1600" dirty="0" err="1">
                <a:solidFill>
                  <a:schemeClr val="tx1"/>
                </a:solidFill>
                <a:latin typeface="Helvetica"/>
                <a:cs typeface="Helvetica"/>
              </a:rPr>
              <a:t>que</a:t>
            </a:r>
            <a:r>
              <a:rPr lang="en-US" sz="1600" dirty="0">
                <a:solidFill>
                  <a:schemeClr val="tx1"/>
                </a:solidFill>
                <a:latin typeface="Helvetica"/>
                <a:cs typeface="Helvetica"/>
              </a:rPr>
              <a:t> </a:t>
            </a:r>
            <a:r>
              <a:rPr lang="en-US" sz="1600" dirty="0" err="1">
                <a:solidFill>
                  <a:schemeClr val="tx1"/>
                </a:solidFill>
                <a:latin typeface="Helvetica"/>
                <a:cs typeface="Helvetica"/>
              </a:rPr>
              <a:t>mais</a:t>
            </a:r>
            <a:r>
              <a:rPr lang="en-US" sz="1600" dirty="0">
                <a:solidFill>
                  <a:schemeClr val="tx1"/>
                </a:solidFill>
                <a:latin typeface="Helvetica"/>
                <a:cs typeface="Helvetica"/>
              </a:rPr>
              <a:t> </a:t>
            </a:r>
            <a:r>
              <a:rPr lang="en-US" sz="1600" dirty="0" err="1">
                <a:solidFill>
                  <a:schemeClr val="tx1"/>
                </a:solidFill>
                <a:latin typeface="Helvetica"/>
                <a:cs typeface="Helvetica"/>
              </a:rPr>
              <a:t>morrem</a:t>
            </a:r>
            <a:r>
              <a:rPr lang="en-US" sz="1600" dirty="0">
                <a:solidFill>
                  <a:schemeClr val="tx1"/>
                </a:solidFill>
                <a:latin typeface="Helvetica"/>
                <a:cs typeface="Helvetica"/>
              </a:rPr>
              <a:t> </a:t>
            </a:r>
            <a:r>
              <a:rPr lang="en-US" sz="1600" dirty="0" err="1">
                <a:solidFill>
                  <a:schemeClr val="tx1"/>
                </a:solidFill>
                <a:latin typeface="Helvetica"/>
                <a:cs typeface="Helvetica"/>
              </a:rPr>
              <a:t>por</a:t>
            </a:r>
            <a:r>
              <a:rPr lang="en-US" sz="1600" dirty="0">
                <a:solidFill>
                  <a:schemeClr val="tx1"/>
                </a:solidFill>
                <a:latin typeface="Helvetica"/>
                <a:cs typeface="Helvetica"/>
              </a:rPr>
              <a:t> </a:t>
            </a:r>
            <a:r>
              <a:rPr lang="en-US" sz="1600" dirty="0" err="1">
                <a:solidFill>
                  <a:schemeClr val="tx1"/>
                </a:solidFill>
                <a:latin typeface="Helvetica"/>
                <a:cs typeface="Helvetica"/>
              </a:rPr>
              <a:t>doenças</a:t>
            </a:r>
            <a:r>
              <a:rPr lang="en-US" sz="1600" dirty="0">
                <a:solidFill>
                  <a:schemeClr val="tx1"/>
                </a:solidFill>
                <a:latin typeface="Helvetica"/>
                <a:cs typeface="Helvetica"/>
              </a:rPr>
              <a:t> </a:t>
            </a:r>
            <a:r>
              <a:rPr lang="en-US" sz="1600" dirty="0" err="1">
                <a:solidFill>
                  <a:schemeClr val="tx1"/>
                </a:solidFill>
                <a:latin typeface="Helvetica"/>
                <a:cs typeface="Helvetica"/>
              </a:rPr>
              <a:t>cardiovasculares</a:t>
            </a:r>
            <a:r>
              <a:rPr lang="en-US" sz="1600" dirty="0">
                <a:solidFill>
                  <a:schemeClr val="tx1"/>
                </a:solidFill>
                <a:latin typeface="Helvetica"/>
                <a:cs typeface="Helvetica"/>
              </a:rPr>
              <a:t>?</a:t>
            </a:r>
          </a:p>
          <a:p>
            <a:pPr marL="285750" indent="-285750">
              <a:buFont typeface="Wingdings" charset="2"/>
              <a:buChar char="ü"/>
            </a:pPr>
            <a:r>
              <a:rPr lang="en-US" sz="1600" dirty="0" err="1">
                <a:solidFill>
                  <a:schemeClr val="tx1"/>
                </a:solidFill>
                <a:latin typeface="Helvetica"/>
                <a:cs typeface="Helvetica"/>
              </a:rPr>
              <a:t>Onde</a:t>
            </a:r>
            <a:r>
              <a:rPr lang="en-US" sz="1600" dirty="0">
                <a:solidFill>
                  <a:schemeClr val="tx1"/>
                </a:solidFill>
                <a:latin typeface="Helvetica"/>
                <a:cs typeface="Helvetica"/>
              </a:rPr>
              <a:t> </a:t>
            </a:r>
            <a:r>
              <a:rPr lang="en-US" sz="1600" dirty="0" err="1">
                <a:solidFill>
                  <a:schemeClr val="tx1"/>
                </a:solidFill>
                <a:latin typeface="Helvetica"/>
                <a:cs typeface="Helvetica"/>
              </a:rPr>
              <a:t>fica</a:t>
            </a:r>
            <a:r>
              <a:rPr lang="en-US" sz="1600" dirty="0">
                <a:solidFill>
                  <a:schemeClr val="tx1"/>
                </a:solidFill>
                <a:latin typeface="Helvetica"/>
                <a:cs typeface="Helvetica"/>
              </a:rPr>
              <a:t> a </a:t>
            </a:r>
            <a:r>
              <a:rPr lang="en-US" sz="1600" dirty="0" err="1">
                <a:solidFill>
                  <a:schemeClr val="tx1"/>
                </a:solidFill>
                <a:latin typeface="Helvetica"/>
                <a:cs typeface="Helvetica"/>
              </a:rPr>
              <a:t>região</a:t>
            </a:r>
            <a:r>
              <a:rPr lang="en-US" sz="1600" dirty="0">
                <a:solidFill>
                  <a:schemeClr val="tx1"/>
                </a:solidFill>
                <a:latin typeface="Helvetica"/>
                <a:cs typeface="Helvetica"/>
              </a:rPr>
              <a:t> </a:t>
            </a:r>
            <a:r>
              <a:rPr lang="en-US" sz="1600" dirty="0" err="1">
                <a:solidFill>
                  <a:schemeClr val="tx1"/>
                </a:solidFill>
                <a:latin typeface="Helvetica"/>
                <a:cs typeface="Helvetica"/>
              </a:rPr>
              <a:t>brasileira</a:t>
            </a:r>
            <a:r>
              <a:rPr lang="en-US" sz="1600" dirty="0">
                <a:solidFill>
                  <a:schemeClr val="tx1"/>
                </a:solidFill>
                <a:latin typeface="Helvetica"/>
                <a:cs typeface="Helvetica"/>
              </a:rPr>
              <a:t> com </a:t>
            </a:r>
            <a:r>
              <a:rPr lang="en-US" sz="1600" dirty="0" err="1">
                <a:solidFill>
                  <a:schemeClr val="tx1"/>
                </a:solidFill>
                <a:latin typeface="Helvetica"/>
                <a:cs typeface="Helvetica"/>
              </a:rPr>
              <a:t>maior</a:t>
            </a:r>
            <a:r>
              <a:rPr lang="en-US" sz="1600" dirty="0">
                <a:solidFill>
                  <a:schemeClr val="tx1"/>
                </a:solidFill>
                <a:latin typeface="Helvetica"/>
                <a:cs typeface="Helvetica"/>
              </a:rPr>
              <a:t> </a:t>
            </a:r>
            <a:r>
              <a:rPr lang="en-US" sz="1600" dirty="0" err="1">
                <a:solidFill>
                  <a:schemeClr val="tx1"/>
                </a:solidFill>
                <a:latin typeface="Helvetica"/>
                <a:cs typeface="Helvetica"/>
              </a:rPr>
              <a:t>mortalidade</a:t>
            </a:r>
            <a:r>
              <a:rPr lang="en-US" sz="1600" dirty="0">
                <a:solidFill>
                  <a:schemeClr val="tx1"/>
                </a:solidFill>
                <a:latin typeface="Helvetica"/>
                <a:cs typeface="Helvetica"/>
              </a:rPr>
              <a:t> </a:t>
            </a:r>
            <a:r>
              <a:rPr lang="en-US" sz="1600" dirty="0" err="1">
                <a:solidFill>
                  <a:schemeClr val="tx1"/>
                </a:solidFill>
                <a:latin typeface="Helvetica"/>
                <a:cs typeface="Helvetica"/>
              </a:rPr>
              <a:t>materna</a:t>
            </a:r>
            <a:r>
              <a:rPr lang="en-US" sz="1600" dirty="0">
                <a:solidFill>
                  <a:schemeClr val="tx1"/>
                </a:solidFill>
                <a:latin typeface="Helvetica"/>
                <a:cs typeface="Helvetica"/>
              </a:rPr>
              <a:t>?  </a:t>
            </a:r>
            <a:r>
              <a:rPr lang="en-US" sz="1600" dirty="0" err="1">
                <a:solidFill>
                  <a:schemeClr val="tx1"/>
                </a:solidFill>
                <a:latin typeface="Helvetica"/>
                <a:cs typeface="Helvetica"/>
              </a:rPr>
              <a:t>por</a:t>
            </a:r>
            <a:r>
              <a:rPr lang="en-US" sz="1600" dirty="0">
                <a:solidFill>
                  <a:schemeClr val="tx1"/>
                </a:solidFill>
                <a:latin typeface="Helvetica"/>
                <a:cs typeface="Helvetica"/>
              </a:rPr>
              <a:t> </a:t>
            </a:r>
            <a:r>
              <a:rPr lang="en-US" sz="1600" dirty="0" err="1">
                <a:solidFill>
                  <a:schemeClr val="tx1"/>
                </a:solidFill>
                <a:latin typeface="Helvetica"/>
                <a:cs typeface="Helvetica"/>
              </a:rPr>
              <a:t>que</a:t>
            </a:r>
            <a:r>
              <a:rPr lang="en-US" sz="1600" dirty="0">
                <a:solidFill>
                  <a:schemeClr val="tx1"/>
                </a:solidFill>
                <a:latin typeface="Helvetica"/>
                <a:cs typeface="Helvetica"/>
              </a:rPr>
              <a:t>?</a:t>
            </a:r>
          </a:p>
          <a:p>
            <a:pPr marL="285750" indent="-285750">
              <a:buFont typeface="Wingdings" charset="2"/>
              <a:buChar char="ü"/>
            </a:pPr>
            <a:endParaRPr lang="en-US" sz="1600" dirty="0">
              <a:solidFill>
                <a:schemeClr val="tx1"/>
              </a:solidFill>
              <a:latin typeface="Helvetica"/>
              <a:cs typeface="Helvetica"/>
            </a:endParaRPr>
          </a:p>
          <a:p>
            <a:endParaRPr lang="en-US" sz="1600" dirty="0"/>
          </a:p>
          <a:p>
            <a:pPr lvl="3" algn="just">
              <a:defRPr/>
            </a:pPr>
            <a:endParaRPr lang="pt-BR" sz="1400" dirty="0">
              <a:solidFill>
                <a:schemeClr val="tx1"/>
              </a:solidFill>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a:blip r:embed="rId3"/>
          <a:stretch>
            <a:fillRect/>
          </a:stretch>
        </p:blipFill>
        <p:spPr>
          <a:xfrm>
            <a:off x="450434" y="1499993"/>
            <a:ext cx="2844800" cy="2857500"/>
          </a:xfrm>
          <a:prstGeom prst="rect">
            <a:avLst/>
          </a:prstGeom>
          <a:ln>
            <a:noFill/>
          </a:ln>
          <a:effectLst>
            <a:softEdge rad="112500"/>
          </a:effectLst>
        </p:spPr>
      </p:pic>
    </p:spTree>
    <p:extLst>
      <p:ext uri="{BB962C8B-B14F-4D97-AF65-F5344CB8AC3E}">
        <p14:creationId xmlns:p14="http://schemas.microsoft.com/office/powerpoint/2010/main" val="3458376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Recomendação de leitura </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r>
              <a:rPr lang="pt-BR" sz="1400" b="1" dirty="0">
                <a:solidFill>
                  <a:schemeClr val="tx1"/>
                </a:solidFill>
                <a:latin typeface="helvetica" panose="020B0604020202020204" pitchFamily="34" charset="0"/>
                <a:cs typeface="helvetica" panose="020B0604020202020204" pitchFamily="34" charset="0"/>
              </a:rPr>
              <a:t> </a:t>
            </a:r>
          </a:p>
          <a:p>
            <a:pPr marL="730250" lvl="5" indent="-285750" algn="just">
              <a:buFont typeface="Wingdings" charset="2"/>
              <a:buChar char="ü"/>
              <a:defRPr/>
            </a:pPr>
            <a:r>
              <a:rPr lang="pt-BR" sz="1600" b="1" dirty="0">
                <a:solidFill>
                  <a:schemeClr val="tx1"/>
                </a:solidFill>
                <a:latin typeface="helvetica" panose="020B0604020202020204" pitchFamily="34" charset="0"/>
                <a:cs typeface="helvetica" panose="020B0604020202020204" pitchFamily="34" charset="0"/>
              </a:rPr>
              <a:t>	SILVA, Inácio, et al. </a:t>
            </a:r>
            <a:r>
              <a:rPr lang="pt-BR" sz="1600" b="1" dirty="0">
                <a:solidFill>
                  <a:schemeClr val="accent6">
                    <a:lumMod val="75000"/>
                  </a:schemeClr>
                </a:solidFill>
                <a:latin typeface="helvetica" panose="020B0604020202020204" pitchFamily="34" charset="0"/>
                <a:cs typeface="helvetica" panose="020B0604020202020204" pitchFamily="34" charset="0"/>
              </a:rPr>
              <a:t>Mensuração de Desigualdades Sociais em Saúde: conceito e abordagens metodológicas no contexto brasileiro</a:t>
            </a:r>
            <a:r>
              <a:rPr lang="pt-BR" sz="1600" b="1" dirty="0">
                <a:solidFill>
                  <a:schemeClr val="tx1"/>
                </a:solidFill>
                <a:latin typeface="helvetica" panose="020B0604020202020204" pitchFamily="34" charset="0"/>
                <a:cs typeface="helvetica" panose="020B0604020202020204" pitchFamily="34" charset="0"/>
              </a:rPr>
              <a:t>. Epidemiologia e Serviços de Saúde, vol.17, n.1, 2018. </a:t>
            </a:r>
          </a:p>
          <a:p>
            <a:pPr marL="730250" lvl="5" indent="-285750" algn="just">
              <a:buFont typeface="Wingdings" charset="2"/>
              <a:buChar char="ü"/>
              <a:defRPr/>
            </a:pPr>
            <a:endParaRPr lang="pt-BR" sz="1600" b="1" dirty="0">
              <a:solidFill>
                <a:schemeClr val="tx1"/>
              </a:solidFill>
              <a:latin typeface="helvetica" panose="020B0604020202020204" pitchFamily="34" charset="0"/>
              <a:cs typeface="helvetica" panose="020B0604020202020204" pitchFamily="34" charset="0"/>
            </a:endParaRPr>
          </a:p>
          <a:p>
            <a:pPr marL="730250" lvl="5" indent="-285750" algn="just">
              <a:buFont typeface="Wingdings" charset="2"/>
              <a:buChar char="ü"/>
              <a:defRPr/>
            </a:pPr>
            <a:r>
              <a:rPr lang="pt-BR" sz="1600" b="1" dirty="0">
                <a:solidFill>
                  <a:schemeClr val="tx1"/>
                </a:solidFill>
                <a:latin typeface="helvetica" panose="020B0604020202020204" pitchFamily="34" charset="0"/>
                <a:cs typeface="helvetica" panose="020B0604020202020204" pitchFamily="34" charset="0"/>
              </a:rPr>
              <a:t>KILOMBA, Grada. </a:t>
            </a:r>
            <a:r>
              <a:rPr lang="pt-BR" sz="1600" b="1" dirty="0">
                <a:solidFill>
                  <a:srgbClr val="4E75A3"/>
                </a:solidFill>
                <a:latin typeface="helvetica" panose="020B0604020202020204" pitchFamily="34" charset="0"/>
                <a:cs typeface="helvetica" panose="020B0604020202020204" pitchFamily="34" charset="0"/>
              </a:rPr>
              <a:t>Memórias da Plantação</a:t>
            </a:r>
            <a:r>
              <a:rPr lang="pt-BR" sz="1600" b="1" dirty="0">
                <a:solidFill>
                  <a:schemeClr val="tx1"/>
                </a:solidFill>
                <a:latin typeface="helvetica" panose="020B0604020202020204" pitchFamily="34" charset="0"/>
                <a:cs typeface="helvetica" panose="020B0604020202020204" pitchFamily="34" charset="0"/>
              </a:rPr>
              <a:t>.</a:t>
            </a:r>
          </a:p>
          <a:p>
            <a:pPr marL="730250" lvl="5" indent="-285750" algn="just">
              <a:buFont typeface="Wingdings" charset="2"/>
              <a:buChar char="ü"/>
              <a:defRPr/>
            </a:pPr>
            <a:endParaRPr lang="pt-BR" sz="1600" b="1" dirty="0">
              <a:solidFill>
                <a:schemeClr val="tx1"/>
              </a:solidFill>
              <a:latin typeface="helvetica" panose="020B0604020202020204" pitchFamily="34" charset="0"/>
              <a:cs typeface="helvetica" panose="020B0604020202020204" pitchFamily="34" charset="0"/>
            </a:endParaRPr>
          </a:p>
          <a:p>
            <a:pPr marL="730250" lvl="5" indent="-285750" algn="just">
              <a:buFont typeface="Wingdings" charset="2"/>
              <a:buChar char="ü"/>
              <a:defRPr/>
            </a:pPr>
            <a:r>
              <a:rPr lang="pt-BR" sz="1600" b="1" dirty="0">
                <a:solidFill>
                  <a:srgbClr val="4E75A3"/>
                </a:solidFill>
                <a:latin typeface="helvetica" panose="020B0604020202020204" pitchFamily="34" charset="0"/>
                <a:cs typeface="helvetica" panose="020B0604020202020204" pitchFamily="34" charset="0"/>
              </a:rPr>
              <a:t>2023 Global </a:t>
            </a:r>
            <a:r>
              <a:rPr lang="pt-BR" sz="1600" b="1" dirty="0" err="1">
                <a:solidFill>
                  <a:srgbClr val="4E75A3"/>
                </a:solidFill>
                <a:latin typeface="helvetica" panose="020B0604020202020204" pitchFamily="34" charset="0"/>
                <a:cs typeface="helvetica" panose="020B0604020202020204" pitchFamily="34" charset="0"/>
              </a:rPr>
              <a:t>Report</a:t>
            </a:r>
            <a:r>
              <a:rPr lang="pt-BR" sz="1600" b="1" dirty="0">
                <a:solidFill>
                  <a:srgbClr val="4E75A3"/>
                </a:solidFill>
                <a:latin typeface="helvetica" panose="020B0604020202020204" pitchFamily="34" charset="0"/>
                <a:cs typeface="helvetica" panose="020B0604020202020204" pitchFamily="34" charset="0"/>
              </a:rPr>
              <a:t>  </a:t>
            </a:r>
            <a:r>
              <a:rPr lang="pt-BR" sz="1600" b="1" dirty="0" err="1">
                <a:solidFill>
                  <a:srgbClr val="4E75A3"/>
                </a:solidFill>
                <a:latin typeface="helvetica" panose="020B0604020202020204" pitchFamily="34" charset="0"/>
                <a:cs typeface="helvetica" panose="020B0604020202020204" pitchFamily="34" charset="0"/>
              </a:rPr>
              <a:t>of</a:t>
            </a:r>
            <a:r>
              <a:rPr lang="pt-BR" sz="1600" b="1" dirty="0">
                <a:solidFill>
                  <a:srgbClr val="4E75A3"/>
                </a:solidFill>
                <a:latin typeface="helvetica" panose="020B0604020202020204" pitchFamily="34" charset="0"/>
                <a:cs typeface="helvetica" panose="020B0604020202020204" pitchFamily="34" charset="0"/>
              </a:rPr>
              <a:t> The Lancet </a:t>
            </a:r>
            <a:r>
              <a:rPr lang="pt-BR" sz="1600" b="1" dirty="0" err="1">
                <a:solidFill>
                  <a:srgbClr val="4E75A3"/>
                </a:solidFill>
                <a:latin typeface="helvetica" panose="020B0604020202020204" pitchFamily="34" charset="0"/>
                <a:cs typeface="helvetica" panose="020B0604020202020204" pitchFamily="34" charset="0"/>
              </a:rPr>
              <a:t>Countdown</a:t>
            </a:r>
            <a:r>
              <a:rPr lang="pt-BR" sz="1600" b="1" dirty="0">
                <a:solidFill>
                  <a:schemeClr val="tx1"/>
                </a:solidFill>
                <a:latin typeface="helvetica" panose="020B0604020202020204" pitchFamily="34" charset="0"/>
                <a:cs typeface="helvetica" panose="020B0604020202020204" pitchFamily="34" charset="0"/>
              </a:rPr>
              <a:t>. </a:t>
            </a:r>
            <a:r>
              <a:rPr lang="pt-BR" sz="1600" b="1" dirty="0">
                <a:solidFill>
                  <a:schemeClr val="tx1"/>
                </a:solidFill>
                <a:latin typeface="helvetica" panose="020B0604020202020204" pitchFamily="34" charset="0"/>
                <a:cs typeface="helvetica" panose="020B0604020202020204" pitchFamily="34" charset="0"/>
                <a:hlinkClick r:id="rId3"/>
              </a:rPr>
              <a:t>https://www.lancetcountdown.org/2023-report/</a:t>
            </a:r>
            <a:r>
              <a:rPr lang="pt-BR" sz="1600" b="1" dirty="0">
                <a:solidFill>
                  <a:schemeClr val="tx1"/>
                </a:solidFill>
                <a:latin typeface="helvetica" panose="020B0604020202020204" pitchFamily="34" charset="0"/>
                <a:cs typeface="helvetica" panose="020B0604020202020204" pitchFamily="34" charset="0"/>
              </a:rPr>
              <a:t> </a:t>
            </a:r>
          </a:p>
          <a:p>
            <a:pPr marL="730250" lvl="5" indent="-285750" algn="just">
              <a:buFont typeface="Wingdings" charset="2"/>
              <a:buChar char="ü"/>
              <a:defRPr/>
            </a:pPr>
            <a:endParaRPr lang="pt-BR" sz="1600" b="1" dirty="0">
              <a:solidFill>
                <a:schemeClr val="tx1"/>
              </a:solidFill>
              <a:latin typeface="helvetica" panose="020B0604020202020204" pitchFamily="34" charset="0"/>
              <a:cs typeface="helvetica" panose="020B0604020202020204" pitchFamily="34" charset="0"/>
            </a:endParaRPr>
          </a:p>
          <a:p>
            <a:pPr marL="730250" lvl="5" indent="-285750" algn="just">
              <a:buFont typeface="Wingdings" charset="2"/>
              <a:buChar char="ü"/>
              <a:defRPr/>
            </a:pPr>
            <a:r>
              <a:rPr lang="pt-BR" sz="1600" b="1" dirty="0">
                <a:solidFill>
                  <a:schemeClr val="tx1"/>
                </a:solidFill>
                <a:latin typeface="helvetica" panose="020B0604020202020204" pitchFamily="34" charset="0"/>
                <a:cs typeface="helvetica" panose="020B0604020202020204" pitchFamily="34" charset="0"/>
              </a:rPr>
              <a:t>GUEDES, </a:t>
            </a:r>
            <a:r>
              <a:rPr lang="pt-BR" sz="1600" b="1" dirty="0" err="1">
                <a:solidFill>
                  <a:schemeClr val="tx1"/>
                </a:solidFill>
                <a:latin typeface="helvetica" panose="020B0604020202020204" pitchFamily="34" charset="0"/>
                <a:cs typeface="helvetica" panose="020B0604020202020204" pitchFamily="34" charset="0"/>
              </a:rPr>
              <a:t>Walef</a:t>
            </a:r>
            <a:r>
              <a:rPr lang="pt-BR" sz="1600" b="1" dirty="0">
                <a:solidFill>
                  <a:schemeClr val="tx1"/>
                </a:solidFill>
                <a:latin typeface="helvetica" panose="020B0604020202020204" pitchFamily="34" charset="0"/>
                <a:cs typeface="helvetica" panose="020B0604020202020204" pitchFamily="34" charset="0"/>
              </a:rPr>
              <a:t> Pena, et al. </a:t>
            </a:r>
            <a:r>
              <a:rPr lang="pt-BR" sz="1600" b="1" dirty="0">
                <a:solidFill>
                  <a:srgbClr val="4E75A3"/>
                </a:solidFill>
                <a:latin typeface="helvetica" panose="020B0604020202020204" pitchFamily="34" charset="0"/>
                <a:cs typeface="helvetica" panose="020B0604020202020204" pitchFamily="34" charset="0"/>
              </a:rPr>
              <a:t>Racismo ambiental: reflexões sobre mudanças climáticas e Covid-19</a:t>
            </a:r>
            <a:r>
              <a:rPr lang="pt-BR" sz="1600" b="1" dirty="0">
                <a:solidFill>
                  <a:schemeClr val="tx1"/>
                </a:solidFill>
                <a:latin typeface="helvetica" panose="020B0604020202020204" pitchFamily="34" charset="0"/>
                <a:cs typeface="helvetica" panose="020B0604020202020204" pitchFamily="34" charset="0"/>
              </a:rPr>
              <a:t>. Perspectivas em Diálogo: revista de educação e sociedade. V. 10, n.23., p.237-58, 2023. </a:t>
            </a:r>
          </a:p>
          <a:p>
            <a:pPr marL="730250" lvl="5" indent="-285750" algn="just">
              <a:buFont typeface="Wingdings" charset="2"/>
              <a:buChar char="ü"/>
              <a:defRPr/>
            </a:pPr>
            <a:endParaRPr lang="pt-BR" sz="1600" b="1" dirty="0">
              <a:solidFill>
                <a:schemeClr val="tx1"/>
              </a:solidFill>
              <a:latin typeface="helvetica" panose="020B0604020202020204" pitchFamily="34" charset="0"/>
              <a:cs typeface="helvetica" panose="020B0604020202020204" pitchFamily="34" charset="0"/>
            </a:endParaRPr>
          </a:p>
          <a:p>
            <a:pPr marL="730250" lvl="5" indent="-285750" algn="just">
              <a:buFont typeface="Wingdings" charset="2"/>
              <a:buChar char="ü"/>
              <a:defRPr/>
            </a:pPr>
            <a:endParaRPr lang="pt-BR" sz="1600" b="1" dirty="0">
              <a:solidFill>
                <a:schemeClr val="tx1"/>
              </a:solidFill>
              <a:latin typeface="helvetica" panose="020B0604020202020204" pitchFamily="34" charset="0"/>
              <a:cs typeface="helvetica" panose="020B0604020202020204" pitchFamily="34" charset="0"/>
            </a:endParaRPr>
          </a:p>
          <a:p>
            <a:pPr marL="730250" lvl="5" indent="-285750" algn="just">
              <a:buFont typeface="Wingdings" charset="2"/>
              <a:buChar char="ü"/>
              <a:defRPr/>
            </a:pPr>
            <a:endParaRPr lang="pt-BR" sz="1600" b="1" dirty="0">
              <a:solidFill>
                <a:schemeClr val="tx1"/>
              </a:solidFill>
              <a:latin typeface="helvetica" panose="020B0604020202020204" pitchFamily="34" charset="0"/>
              <a:cs typeface="helvetica" panose="020B0604020202020204" pitchFamily="34" charset="0"/>
            </a:endParaRPr>
          </a:p>
          <a:p>
            <a:pPr marL="730250" lvl="5" indent="-285750" algn="just">
              <a:buFont typeface="Wingdings" charset="2"/>
              <a:buChar char="ü"/>
              <a:defRPr/>
            </a:pPr>
            <a:endParaRPr lang="pt-BR" sz="1600" b="1" dirty="0">
              <a:solidFill>
                <a:schemeClr val="tx1"/>
              </a:solidFill>
              <a:latin typeface="helvetica" panose="020B0604020202020204" pitchFamily="34" charset="0"/>
              <a:cs typeface="helvetica" panose="020B0604020202020204" pitchFamily="34" charset="0"/>
            </a:endParaRPr>
          </a:p>
        </p:txBody>
      </p:sp>
      <p:pic>
        <p:nvPicPr>
          <p:cNvPr id="6"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8"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1"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spTree>
    <p:extLst>
      <p:ext uri="{BB962C8B-B14F-4D97-AF65-F5344CB8AC3E}">
        <p14:creationId xmlns:p14="http://schemas.microsoft.com/office/powerpoint/2010/main" val="223391467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5341953" y="2509854"/>
            <a:ext cx="2348444" cy="369332"/>
          </a:xfrm>
          <a:prstGeom prst="rect">
            <a:avLst/>
          </a:prstGeom>
          <a:noFill/>
        </p:spPr>
        <p:txBody>
          <a:bodyPr wrap="square" rtlCol="0">
            <a:spAutoFit/>
          </a:bodyPr>
          <a:lstStyle/>
          <a:p>
            <a:endParaRPr lang="en-US" dirty="0"/>
          </a:p>
        </p:txBody>
      </p:sp>
      <p:pic>
        <p:nvPicPr>
          <p:cNvPr id="13" name="Imagem 12" descr="Texto&#10;&#10;Descrição gerada automaticamente com confiança baixa">
            <a:extLst>
              <a:ext uri="{FF2B5EF4-FFF2-40B4-BE49-F238E27FC236}">
                <a16:creationId xmlns:a16="http://schemas.microsoft.com/office/drawing/2014/main" id="{20F0ECAE-B8A8-F90C-0466-CDC61DD26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004" y="516493"/>
            <a:ext cx="4592945" cy="3533775"/>
          </a:xfrm>
          <a:prstGeom prst="rect">
            <a:avLst/>
          </a:prstGeom>
        </p:spPr>
      </p:pic>
      <p:grpSp>
        <p:nvGrpSpPr>
          <p:cNvPr id="15" name="Agrupar 14">
            <a:extLst>
              <a:ext uri="{FF2B5EF4-FFF2-40B4-BE49-F238E27FC236}">
                <a16:creationId xmlns:a16="http://schemas.microsoft.com/office/drawing/2014/main" id="{D4424008-5097-9EBF-88E4-6E3C566311C9}"/>
              </a:ext>
            </a:extLst>
          </p:cNvPr>
          <p:cNvGrpSpPr/>
          <p:nvPr/>
        </p:nvGrpSpPr>
        <p:grpSpPr>
          <a:xfrm>
            <a:off x="0" y="-1"/>
            <a:ext cx="12192000" cy="6924675"/>
            <a:chOff x="0" y="-1"/>
            <a:chExt cx="12192000" cy="6924675"/>
          </a:xfrm>
        </p:grpSpPr>
        <p:pic>
          <p:nvPicPr>
            <p:cNvPr id="16" name="Imagem 15">
              <a:extLst>
                <a:ext uri="{FF2B5EF4-FFF2-40B4-BE49-F238E27FC236}">
                  <a16:creationId xmlns:a16="http://schemas.microsoft.com/office/drawing/2014/main" id="{231257D6-0460-01B3-98A7-12FE68FE8811}"/>
                </a:ext>
              </a:extLst>
            </p:cNvPr>
            <p:cNvPicPr>
              <a:picLocks noChangeAspect="1"/>
            </p:cNvPicPr>
            <p:nvPr/>
          </p:nvPicPr>
          <p:blipFill rotWithShape="1">
            <a:blip r:embed="rId3">
              <a:alphaModFix amt="20000"/>
            </a:blip>
            <a:srcRect b="15625"/>
            <a:stretch/>
          </p:blipFill>
          <p:spPr>
            <a:xfrm>
              <a:off x="0" y="0"/>
              <a:ext cx="12192000" cy="6858000"/>
            </a:xfrm>
            <a:prstGeom prst="rect">
              <a:avLst/>
            </a:prstGeom>
          </p:spPr>
        </p:pic>
        <p:pic>
          <p:nvPicPr>
            <p:cNvPr id="17" name="Imagem 16" descr="Rosto de homem com barba e bigode&#10;&#10;Descrição gerada automaticamente">
              <a:extLst>
                <a:ext uri="{FF2B5EF4-FFF2-40B4-BE49-F238E27FC236}">
                  <a16:creationId xmlns:a16="http://schemas.microsoft.com/office/drawing/2014/main" id="{A62B91F0-652E-6F2C-C2F1-468042D46A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41" y="-1"/>
              <a:ext cx="12055318" cy="6924675"/>
            </a:xfrm>
            <a:prstGeom prst="rect">
              <a:avLst/>
            </a:prstGeom>
          </p:spPr>
        </p:pic>
      </p:grpSp>
    </p:spTree>
    <p:extLst>
      <p:ext uri="{BB962C8B-B14F-4D97-AF65-F5344CB8AC3E}">
        <p14:creationId xmlns:p14="http://schemas.microsoft.com/office/powerpoint/2010/main" val="3991349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6"/>
          <p:cNvGrpSpPr/>
          <p:nvPr/>
        </p:nvGrpSpPr>
        <p:grpSpPr>
          <a:xfrm>
            <a:off x="3029969" y="437654"/>
            <a:ext cx="6048000" cy="1215677"/>
            <a:chOff x="0" y="0"/>
            <a:chExt cx="8064000" cy="1620903"/>
          </a:xfrm>
        </p:grpSpPr>
        <p:sp>
          <p:nvSpPr>
            <p:cNvPr id="10" name="Freeform 7"/>
            <p:cNvSpPr/>
            <p:nvPr/>
          </p:nvSpPr>
          <p:spPr>
            <a:xfrm>
              <a:off x="0" y="339694"/>
              <a:ext cx="3056606" cy="941514"/>
            </a:xfrm>
            <a:custGeom>
              <a:avLst/>
              <a:gdLst/>
              <a:ahLst/>
              <a:cxnLst/>
              <a:rect l="l" t="t" r="r" b="b"/>
              <a:pathLst>
                <a:path w="3056606" h="941514">
                  <a:moveTo>
                    <a:pt x="0" y="0"/>
                  </a:moveTo>
                  <a:lnTo>
                    <a:pt x="3056606" y="0"/>
                  </a:lnTo>
                  <a:lnTo>
                    <a:pt x="3056606" y="941515"/>
                  </a:lnTo>
                  <a:lnTo>
                    <a:pt x="0" y="941515"/>
                  </a:lnTo>
                  <a:lnTo>
                    <a:pt x="0" y="0"/>
                  </a:lnTo>
                  <a:close/>
                </a:path>
              </a:pathLst>
            </a:custGeom>
            <a:blipFill>
              <a:blip r:embed="rId3"/>
              <a:stretch>
                <a:fillRect/>
              </a:stretch>
            </a:blipFill>
          </p:spPr>
          <p:txBody>
            <a:bodyPr/>
            <a:lstStyle/>
            <a:p>
              <a:endParaRPr lang="pt-BR"/>
            </a:p>
          </p:txBody>
        </p:sp>
        <p:sp>
          <p:nvSpPr>
            <p:cNvPr id="11" name="Freeform 8"/>
            <p:cNvSpPr/>
            <p:nvPr/>
          </p:nvSpPr>
          <p:spPr>
            <a:xfrm>
              <a:off x="5783262" y="203753"/>
              <a:ext cx="2280738" cy="1213398"/>
            </a:xfrm>
            <a:custGeom>
              <a:avLst/>
              <a:gdLst/>
              <a:ahLst/>
              <a:cxnLst/>
              <a:rect l="l" t="t" r="r" b="b"/>
              <a:pathLst>
                <a:path w="2280738" h="1213398">
                  <a:moveTo>
                    <a:pt x="0" y="0"/>
                  </a:moveTo>
                  <a:lnTo>
                    <a:pt x="2280738" y="0"/>
                  </a:lnTo>
                  <a:lnTo>
                    <a:pt x="2280738" y="1213397"/>
                  </a:lnTo>
                  <a:lnTo>
                    <a:pt x="0" y="1213397"/>
                  </a:lnTo>
                  <a:lnTo>
                    <a:pt x="0" y="0"/>
                  </a:lnTo>
                  <a:close/>
                </a:path>
              </a:pathLst>
            </a:custGeom>
            <a:blipFill>
              <a:blip r:embed="rId4"/>
              <a:stretch>
                <a:fillRect/>
              </a:stretch>
            </a:blipFill>
          </p:spPr>
          <p:txBody>
            <a:bodyPr/>
            <a:lstStyle/>
            <a:p>
              <a:endParaRPr lang="pt-BR"/>
            </a:p>
          </p:txBody>
        </p:sp>
        <p:sp>
          <p:nvSpPr>
            <p:cNvPr id="12" name="Freeform 9"/>
            <p:cNvSpPr/>
            <p:nvPr/>
          </p:nvSpPr>
          <p:spPr>
            <a:xfrm>
              <a:off x="3518106" y="0"/>
              <a:ext cx="1803657" cy="1620903"/>
            </a:xfrm>
            <a:custGeom>
              <a:avLst/>
              <a:gdLst/>
              <a:ahLst/>
              <a:cxnLst/>
              <a:rect l="l" t="t" r="r" b="b"/>
              <a:pathLst>
                <a:path w="1803657" h="1620903">
                  <a:moveTo>
                    <a:pt x="0" y="0"/>
                  </a:moveTo>
                  <a:lnTo>
                    <a:pt x="1803656" y="0"/>
                  </a:lnTo>
                  <a:lnTo>
                    <a:pt x="1803656" y="1620903"/>
                  </a:lnTo>
                  <a:lnTo>
                    <a:pt x="0" y="1620903"/>
                  </a:lnTo>
                  <a:lnTo>
                    <a:pt x="0" y="0"/>
                  </a:lnTo>
                  <a:close/>
                </a:path>
              </a:pathLst>
            </a:custGeom>
            <a:blipFill>
              <a:blip r:embed="rId5"/>
              <a:stretch>
                <a:fillRect/>
              </a:stretch>
            </a:blipFill>
          </p:spPr>
          <p:txBody>
            <a:bodyPr/>
            <a:lstStyle/>
            <a:p>
              <a:endParaRPr lang="pt-BR"/>
            </a:p>
          </p:txBody>
        </p:sp>
      </p:grpSp>
      <p:sp>
        <p:nvSpPr>
          <p:cNvPr id="13" name="Freeform 10"/>
          <p:cNvSpPr/>
          <p:nvPr/>
        </p:nvSpPr>
        <p:spPr>
          <a:xfrm>
            <a:off x="3632017" y="1892235"/>
            <a:ext cx="4819841" cy="1580666"/>
          </a:xfrm>
          <a:custGeom>
            <a:avLst/>
            <a:gdLst/>
            <a:ahLst/>
            <a:cxnLst/>
            <a:rect l="l" t="t" r="r" b="b"/>
            <a:pathLst>
              <a:path w="4819841" h="1580666">
                <a:moveTo>
                  <a:pt x="0" y="0"/>
                </a:moveTo>
                <a:lnTo>
                  <a:pt x="4819842" y="0"/>
                </a:lnTo>
                <a:lnTo>
                  <a:pt x="4819842" y="1580666"/>
                </a:lnTo>
                <a:lnTo>
                  <a:pt x="0" y="1580666"/>
                </a:lnTo>
                <a:lnTo>
                  <a:pt x="0" y="0"/>
                </a:lnTo>
                <a:close/>
              </a:path>
            </a:pathLst>
          </a:custGeom>
          <a:blipFill>
            <a:blip r:embed="rId6"/>
            <a:stretch>
              <a:fillRect l="-60516"/>
            </a:stretch>
          </a:blipFill>
        </p:spPr>
        <p:txBody>
          <a:bodyPr/>
          <a:lstStyle/>
          <a:p>
            <a:endParaRPr lang="pt-BR"/>
          </a:p>
        </p:txBody>
      </p:sp>
      <p:sp>
        <p:nvSpPr>
          <p:cNvPr id="14" name="Freeform 11"/>
          <p:cNvSpPr/>
          <p:nvPr/>
        </p:nvSpPr>
        <p:spPr>
          <a:xfrm>
            <a:off x="4691692" y="3577350"/>
            <a:ext cx="2700490" cy="2584175"/>
          </a:xfrm>
          <a:custGeom>
            <a:avLst/>
            <a:gdLst/>
            <a:ahLst/>
            <a:cxnLst/>
            <a:rect l="l" t="t" r="r" b="b"/>
            <a:pathLst>
              <a:path w="2700490" h="2584175">
                <a:moveTo>
                  <a:pt x="0" y="0"/>
                </a:moveTo>
                <a:lnTo>
                  <a:pt x="2700490" y="0"/>
                </a:lnTo>
                <a:lnTo>
                  <a:pt x="2700490" y="2584174"/>
                </a:lnTo>
                <a:lnTo>
                  <a:pt x="0" y="2584174"/>
                </a:lnTo>
                <a:lnTo>
                  <a:pt x="0" y="0"/>
                </a:lnTo>
                <a:close/>
              </a:path>
            </a:pathLst>
          </a:custGeom>
          <a:blipFill>
            <a:blip r:embed="rId7"/>
            <a:stretch>
              <a:fillRect/>
            </a:stretch>
          </a:blipFill>
        </p:spPr>
        <p:txBody>
          <a:bodyPr/>
          <a:lstStyle/>
          <a:p>
            <a:endParaRPr lang="pt-BR"/>
          </a:p>
        </p:txBody>
      </p:sp>
    </p:spTree>
    <p:extLst>
      <p:ext uri="{BB962C8B-B14F-4D97-AF65-F5344CB8AC3E}">
        <p14:creationId xmlns:p14="http://schemas.microsoft.com/office/powerpoint/2010/main" val="699186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Igualdade</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600" b="1" dirty="0">
                <a:solidFill>
                  <a:schemeClr val="tx1"/>
                </a:solidFill>
                <a:latin typeface="helvetica" panose="020B0604020202020204" pitchFamily="34" charset="0"/>
                <a:cs typeface="helvetica" panose="020B0604020202020204" pitchFamily="34" charset="0"/>
              </a:rPr>
              <a:t>Matemática</a:t>
            </a:r>
            <a:r>
              <a:rPr lang="pt-BR" sz="1600" dirty="0">
                <a:solidFill>
                  <a:schemeClr val="tx1"/>
                </a:solidFill>
                <a:latin typeface="helvetica" panose="020B0604020202020204" pitchFamily="34" charset="0"/>
                <a:cs typeface="helvetica" panose="020B0604020202020204" pitchFamily="34" charset="0"/>
              </a:rPr>
              <a:t> </a:t>
            </a:r>
            <a:r>
              <a:rPr lang="pt-BR" sz="16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600" dirty="0">
                <a:solidFill>
                  <a:schemeClr val="tx1"/>
                </a:solidFill>
                <a:latin typeface="helvetica" panose="020B0604020202020204" pitchFamily="34" charset="0"/>
                <a:cs typeface="helvetica" panose="020B0604020202020204" pitchFamily="34" charset="0"/>
              </a:rPr>
              <a:t> igualdade representa uma relação de equivalência 	simbolizada   por =</a:t>
            </a:r>
          </a:p>
          <a:p>
            <a:pPr lvl="3" algn="just">
              <a:defRPr/>
            </a:pPr>
            <a:r>
              <a:rPr lang="pt-BR" sz="1600" dirty="0">
                <a:solidFill>
                  <a:schemeClr val="tx1"/>
                </a:solidFill>
                <a:latin typeface="helvetica" panose="020B0604020202020204" pitchFamily="34" charset="0"/>
                <a:cs typeface="helvetica" panose="020B0604020202020204" pitchFamily="34" charset="0"/>
              </a:rPr>
              <a:t>Ainda usando o símbolo de =, a álgebra usa equações, letras e símbolos para  representar números desconhecidos para resolver problemas mais complexos</a:t>
            </a:r>
            <a:endParaRPr lang="pt-BR" sz="1600" dirty="0">
              <a:solidFill>
                <a:schemeClr val="tx1"/>
              </a:solidFill>
              <a:latin typeface="helvetica" panose="020B0604020202020204" pitchFamily="34" charset="0"/>
              <a:cs typeface="helvetica" panose="020B0604020202020204" pitchFamily="34" charset="0"/>
              <a:sym typeface="Wingdings 3" panose="05040102010807070707" pitchFamily="18" charset="2"/>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53775124"/>
              </p:ext>
            </p:extLst>
          </p:nvPr>
        </p:nvGraphicFramePr>
        <p:xfrm>
          <a:off x="905691" y="5402580"/>
          <a:ext cx="3384369" cy="117348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tab pos="0" algn="l"/>
                        </a:tabLst>
                        <a:defRPr/>
                      </a:pPr>
                      <a:r>
                        <a:rPr lang="pt-BR" sz="1300" b="1" i="1" kern="100" spc="-50" baseline="0" dirty="0">
                          <a:solidFill>
                            <a:schemeClr val="accent6">
                              <a:lumMod val="75000"/>
                            </a:schemeClr>
                          </a:solidFill>
                          <a:latin typeface="Corbel" panose="020B0503020204020204" pitchFamily="34" charset="0"/>
                        </a:rPr>
                        <a:t>FERREIRA,  Luiz Henrique de Souza. </a:t>
                      </a:r>
                      <a:r>
                        <a:rPr lang="en-US" sz="1300" b="0" i="1" kern="100" spc="-50" baseline="0" dirty="0">
                          <a:solidFill>
                            <a:schemeClr val="accent6">
                              <a:lumMod val="75000"/>
                            </a:schemeClr>
                          </a:solidFill>
                          <a:latin typeface="Corbel" panose="020B0503020204020204" pitchFamily="34" charset="0"/>
                        </a:rPr>
                        <a:t>A </a:t>
                      </a:r>
                      <a:r>
                        <a:rPr lang="en-US" sz="1300" b="0" i="1" kern="100" spc="-50" baseline="0" dirty="0" err="1">
                          <a:solidFill>
                            <a:schemeClr val="accent6">
                              <a:lumMod val="75000"/>
                            </a:schemeClr>
                          </a:solidFill>
                          <a:latin typeface="Corbel" panose="020B0503020204020204" pitchFamily="34" charset="0"/>
                        </a:rPr>
                        <a:t>evolução</a:t>
                      </a:r>
                      <a:r>
                        <a:rPr lang="en-US" sz="1300" b="0" i="1" kern="100" spc="-50" baseline="0" dirty="0">
                          <a:solidFill>
                            <a:schemeClr val="accent6">
                              <a:lumMod val="75000"/>
                            </a:schemeClr>
                          </a:solidFill>
                          <a:latin typeface="Corbel" panose="020B0503020204020204" pitchFamily="34" charset="0"/>
                        </a:rPr>
                        <a:t> do </a:t>
                      </a:r>
                      <a:r>
                        <a:rPr lang="en-US" sz="1300" b="0" i="1" kern="100" spc="-50" baseline="0" dirty="0" err="1">
                          <a:solidFill>
                            <a:schemeClr val="accent6">
                              <a:lumMod val="75000"/>
                            </a:schemeClr>
                          </a:solidFill>
                          <a:latin typeface="Corbel" panose="020B0503020204020204" pitchFamily="34" charset="0"/>
                        </a:rPr>
                        <a:t>símbolo</a:t>
                      </a:r>
                      <a:r>
                        <a:rPr lang="en-US" sz="1300" b="0" i="1" kern="100" spc="-50" baseline="0" dirty="0">
                          <a:solidFill>
                            <a:schemeClr val="accent6">
                              <a:lumMod val="75000"/>
                            </a:schemeClr>
                          </a:solidFill>
                          <a:latin typeface="Corbel" panose="020B0503020204020204" pitchFamily="34" charset="0"/>
                        </a:rPr>
                        <a:t> de </a:t>
                      </a:r>
                      <a:r>
                        <a:rPr lang="en-US" sz="1300" b="0" i="1" kern="100" spc="-50" baseline="0" dirty="0" err="1">
                          <a:solidFill>
                            <a:schemeClr val="accent6">
                              <a:lumMod val="75000"/>
                            </a:schemeClr>
                          </a:solidFill>
                          <a:latin typeface="Corbel" panose="020B0503020204020204" pitchFamily="34" charset="0"/>
                        </a:rPr>
                        <a:t>igualdade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na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história</a:t>
                      </a:r>
                      <a:r>
                        <a:rPr lang="en-US" sz="1300" b="0" i="1" kern="100" spc="-50" baseline="0" dirty="0">
                          <a:solidFill>
                            <a:schemeClr val="accent6">
                              <a:lumMod val="75000"/>
                            </a:schemeClr>
                          </a:solidFill>
                          <a:latin typeface="Corbel" panose="020B0503020204020204" pitchFamily="34" charset="0"/>
                        </a:rPr>
                        <a:t> da </a:t>
                      </a:r>
                      <a:r>
                        <a:rPr lang="en-US" sz="1300" b="0" i="1" kern="100" spc="-50" baseline="0" dirty="0" err="1">
                          <a:solidFill>
                            <a:schemeClr val="accent6">
                              <a:lumMod val="75000"/>
                            </a:schemeClr>
                          </a:solidFill>
                          <a:latin typeface="Corbel" panose="020B0503020204020204" pitchFamily="34" charset="0"/>
                        </a:rPr>
                        <a:t>matemática</a:t>
                      </a:r>
                      <a:r>
                        <a:rPr lang="en-US" sz="1300" b="0" i="1" kern="100" spc="-50" baseline="0" dirty="0">
                          <a:solidFill>
                            <a:schemeClr val="accent6">
                              <a:lumMod val="75000"/>
                            </a:schemeClr>
                          </a:solidFill>
                          <a:latin typeface="Corbel" panose="020B0503020204020204" pitchFamily="34" charset="0"/>
                        </a:rPr>
                        <a:t> e </a:t>
                      </a:r>
                      <a:r>
                        <a:rPr lang="en-US" sz="1300" b="0" i="1" kern="100" spc="-50" baseline="0" dirty="0" err="1">
                          <a:solidFill>
                            <a:schemeClr val="accent6">
                              <a:lumMod val="75000"/>
                            </a:schemeClr>
                          </a:solidFill>
                          <a:latin typeface="Corbel" panose="020B0503020204020204" pitchFamily="34" charset="0"/>
                        </a:rPr>
                        <a:t>sua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mportância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na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reorganização</a:t>
                      </a:r>
                      <a:r>
                        <a:rPr lang="en-US" sz="1300" b="0" i="1" kern="100" spc="-50" baseline="0" dirty="0">
                          <a:solidFill>
                            <a:schemeClr val="accent6">
                              <a:lumMod val="75000"/>
                            </a:schemeClr>
                          </a:solidFill>
                          <a:latin typeface="Corbel" panose="020B0503020204020204" pitchFamily="34" charset="0"/>
                        </a:rPr>
                        <a:t> de </a:t>
                      </a:r>
                      <a:r>
                        <a:rPr lang="en-US" sz="1300" b="0" i="1" kern="100" spc="-50" baseline="0" dirty="0" err="1">
                          <a:solidFill>
                            <a:schemeClr val="accent6">
                              <a:lumMod val="75000"/>
                            </a:schemeClr>
                          </a:solidFill>
                          <a:latin typeface="Corbel" panose="020B0503020204020204" pitchFamily="34" charset="0"/>
                        </a:rPr>
                        <a:t>conceitos</a:t>
                      </a:r>
                      <a:r>
                        <a:rPr lang="en-US" sz="1300" b="0" i="1" kern="100" spc="-50" baseline="0" dirty="0">
                          <a:solidFill>
                            <a:schemeClr val="accent6">
                              <a:lumMod val="75000"/>
                            </a:schemeClr>
                          </a:solidFill>
                          <a:latin typeface="Corbel" panose="020B0503020204020204" pitchFamily="34" charset="0"/>
                        </a:rPr>
                        <a:t> de </a:t>
                      </a:r>
                      <a:r>
                        <a:rPr lang="en-US" sz="1300" b="0" i="1" kern="100" spc="-50" baseline="0" dirty="0" err="1">
                          <a:solidFill>
                            <a:schemeClr val="accent6">
                              <a:lumMod val="75000"/>
                            </a:schemeClr>
                          </a:solidFill>
                          <a:latin typeface="Corbel" panose="020B0503020204020204" pitchFamily="34" charset="0"/>
                        </a:rPr>
                        <a:t>igualdade</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na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transição</a:t>
                      </a:r>
                      <a:r>
                        <a:rPr lang="en-US" sz="1300" b="0" i="1" kern="100" spc="-50" baseline="0" dirty="0">
                          <a:solidFill>
                            <a:schemeClr val="accent6">
                              <a:lumMod val="75000"/>
                            </a:schemeClr>
                          </a:solidFill>
                          <a:latin typeface="Corbel" panose="020B0503020204020204" pitchFamily="34" charset="0"/>
                        </a:rPr>
                        <a:t> da </a:t>
                      </a:r>
                      <a:r>
                        <a:rPr lang="en-US" sz="1300" b="0" i="1" kern="100" spc="-50" baseline="0" dirty="0" err="1">
                          <a:solidFill>
                            <a:schemeClr val="accent6">
                              <a:lumMod val="75000"/>
                            </a:schemeClr>
                          </a:solidFill>
                          <a:latin typeface="Corbel" panose="020B0503020204020204" pitchFamily="34" charset="0"/>
                        </a:rPr>
                        <a:t>aritmética</a:t>
                      </a:r>
                      <a:r>
                        <a:rPr lang="en-US" sz="1300" b="0" i="1" kern="100" spc="-50" baseline="0" dirty="0">
                          <a:solidFill>
                            <a:schemeClr val="accent6">
                              <a:lumMod val="75000"/>
                            </a:schemeClr>
                          </a:solidFill>
                          <a:latin typeface="Corbel" panose="020B0503020204020204" pitchFamily="34" charset="0"/>
                        </a:rPr>
                        <a:t> para a </a:t>
                      </a:r>
                      <a:r>
                        <a:rPr lang="en-US" sz="1300" b="0" i="1" kern="100" spc="-50" baseline="0" dirty="0" err="1">
                          <a:solidFill>
                            <a:schemeClr val="accent6">
                              <a:lumMod val="75000"/>
                            </a:schemeClr>
                          </a:solidFill>
                          <a:latin typeface="Corbel" panose="020B0503020204020204" pitchFamily="34" charset="0"/>
                        </a:rPr>
                        <a:t>álgebra</a:t>
                      </a:r>
                      <a:r>
                        <a:rPr lang="en-US" sz="1300" b="0" i="1" kern="100" spc="-50" baseline="0" dirty="0">
                          <a:solidFill>
                            <a:schemeClr val="accent6">
                              <a:lumMod val="75000"/>
                            </a:schemeClr>
                          </a:solidFill>
                          <a:latin typeface="Corbel" panose="020B0503020204020204" pitchFamily="34" charset="0"/>
                        </a:rPr>
                        <a:t>. 2023.</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12"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13"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4"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pic>
        <p:nvPicPr>
          <p:cNvPr id="5" name="Picture 4"/>
          <p:cNvPicPr>
            <a:picLocks noChangeAspect="1"/>
          </p:cNvPicPr>
          <p:nvPr/>
        </p:nvPicPr>
        <p:blipFill>
          <a:blip r:embed="rId6"/>
          <a:stretch>
            <a:fillRect/>
          </a:stretch>
        </p:blipFill>
        <p:spPr>
          <a:xfrm>
            <a:off x="4879269" y="3235595"/>
            <a:ext cx="2882452" cy="1369878"/>
          </a:xfrm>
          <a:prstGeom prst="rect">
            <a:avLst/>
          </a:prstGeom>
        </p:spPr>
      </p:pic>
      <p:pic>
        <p:nvPicPr>
          <p:cNvPr id="6" name="Picture 5"/>
          <p:cNvPicPr>
            <a:picLocks noChangeAspect="1"/>
          </p:cNvPicPr>
          <p:nvPr/>
        </p:nvPicPr>
        <p:blipFill>
          <a:blip r:embed="rId7"/>
          <a:stretch>
            <a:fillRect/>
          </a:stretch>
        </p:blipFill>
        <p:spPr>
          <a:xfrm>
            <a:off x="6772448" y="4797953"/>
            <a:ext cx="3782620" cy="1323917"/>
          </a:xfrm>
          <a:prstGeom prst="rect">
            <a:avLst/>
          </a:prstGeom>
        </p:spPr>
      </p:pic>
    </p:spTree>
    <p:extLst>
      <p:ext uri="{BB962C8B-B14F-4D97-AF65-F5344CB8AC3E}">
        <p14:creationId xmlns:p14="http://schemas.microsoft.com/office/powerpoint/2010/main" val="197180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Desigualdade</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600" b="1" dirty="0">
                <a:solidFill>
                  <a:schemeClr val="tx1"/>
                </a:solidFill>
                <a:latin typeface="helvetica" panose="020B0604020202020204" pitchFamily="34" charset="0"/>
                <a:cs typeface="helvetica" panose="020B0604020202020204" pitchFamily="34" charset="0"/>
              </a:rPr>
              <a:t>Matemática</a:t>
            </a:r>
            <a:r>
              <a:rPr lang="pt-BR" sz="1600" dirty="0">
                <a:solidFill>
                  <a:schemeClr val="tx1"/>
                </a:solidFill>
                <a:latin typeface="helvetica" panose="020B0604020202020204" pitchFamily="34" charset="0"/>
                <a:cs typeface="helvetica" panose="020B0604020202020204" pitchFamily="34" charset="0"/>
              </a:rPr>
              <a:t> </a:t>
            </a:r>
            <a:r>
              <a:rPr lang="pt-BR" sz="16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600" dirty="0">
                <a:solidFill>
                  <a:schemeClr val="tx1"/>
                </a:solidFill>
                <a:latin typeface="helvetica" panose="020B0604020202020204" pitchFamily="34" charset="0"/>
                <a:cs typeface="helvetica" panose="020B0604020202020204" pitchFamily="34" charset="0"/>
              </a:rPr>
              <a:t> desigualdade representa uma relação de ordenação e 	pode ser 	simbolizada por &gt;, &lt;, ≠, ≤, ≥ </a:t>
            </a:r>
          </a:p>
          <a:p>
            <a:pPr lvl="3" algn="just">
              <a:defRPr/>
            </a:pPr>
            <a:endParaRPr lang="pt-BR" sz="1600" dirty="0">
              <a:solidFill>
                <a:schemeClr val="tx1"/>
              </a:solidFill>
              <a:latin typeface="helvetica" panose="020B0604020202020204" pitchFamily="34" charset="0"/>
              <a:cs typeface="helvetica" panose="020B0604020202020204" pitchFamily="34" charset="0"/>
            </a:endParaRPr>
          </a:p>
          <a:p>
            <a:pPr lvl="3" algn="just">
              <a:defRPr/>
            </a:pPr>
            <a:r>
              <a:rPr lang="pt-BR" sz="1600" dirty="0">
                <a:solidFill>
                  <a:schemeClr val="tx1"/>
                </a:solidFill>
                <a:latin typeface="helvetica" panose="020B0604020202020204" pitchFamily="34" charset="0"/>
                <a:cs typeface="helvetica" panose="020B0604020202020204" pitchFamily="34" charset="0"/>
              </a:rPr>
              <a:t>Os símbolos matemáticos acima são usados nas inequações, uma das vantagens das inequações é o uso de intervalos.  </a:t>
            </a:r>
            <a:endParaRPr lang="pt-BR" sz="1600" dirty="0">
              <a:solidFill>
                <a:schemeClr val="tx1"/>
              </a:solidFill>
              <a:latin typeface="helvetica" panose="020B0604020202020204" pitchFamily="34" charset="0"/>
              <a:cs typeface="helvetica" panose="020B0604020202020204" pitchFamily="34" charset="0"/>
              <a:sym typeface="Wingdings 3" panose="05040102010807070707" pitchFamily="18" charset="2"/>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687138812"/>
              </p:ext>
            </p:extLst>
          </p:nvPr>
        </p:nvGraphicFramePr>
        <p:xfrm>
          <a:off x="905691" y="5402580"/>
          <a:ext cx="3384369" cy="57912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tab pos="0" algn="l"/>
                        </a:tabLst>
                        <a:defRPr/>
                      </a:pPr>
                      <a:r>
                        <a:rPr lang="en-US" sz="1300" b="1" i="1" kern="100" spc="-50" baseline="0" dirty="0">
                          <a:solidFill>
                            <a:schemeClr val="accent6">
                              <a:lumMod val="75000"/>
                            </a:schemeClr>
                          </a:solidFill>
                          <a:latin typeface="Corbel" panose="020B0503020204020204" pitchFamily="34" charset="0"/>
                        </a:rPr>
                        <a:t>SOUZA. Rubens. </a:t>
                      </a:r>
                      <a:r>
                        <a:rPr lang="en-US" sz="1300" b="0" i="1" kern="100" spc="-50" baseline="0" dirty="0" err="1">
                          <a:solidFill>
                            <a:schemeClr val="accent6">
                              <a:lumMod val="75000"/>
                            </a:schemeClr>
                          </a:solidFill>
                          <a:latin typeface="Corbel" panose="020B0503020204020204" pitchFamily="34" charset="0"/>
                        </a:rPr>
                        <a:t>Matemática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Editora</a:t>
                      </a:r>
                      <a:r>
                        <a:rPr lang="en-US" sz="1300" b="0" i="1" kern="100" spc="-50" baseline="0" dirty="0">
                          <a:solidFill>
                            <a:schemeClr val="accent6">
                              <a:lumMod val="75000"/>
                            </a:schemeClr>
                          </a:solidFill>
                          <a:latin typeface="Corbel" panose="020B0503020204020204" pitchFamily="34" charset="0"/>
                        </a:rPr>
                        <a:t> Audio Ltda. 2010. </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12"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13"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4"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pic>
        <p:nvPicPr>
          <p:cNvPr id="4" name="Picture 3"/>
          <p:cNvPicPr>
            <a:picLocks noChangeAspect="1"/>
          </p:cNvPicPr>
          <p:nvPr/>
        </p:nvPicPr>
        <p:blipFill>
          <a:blip r:embed="rId6"/>
          <a:stretch>
            <a:fillRect/>
          </a:stretch>
        </p:blipFill>
        <p:spPr>
          <a:xfrm>
            <a:off x="5271398" y="2979748"/>
            <a:ext cx="6267464" cy="2165757"/>
          </a:xfrm>
          <a:prstGeom prst="rect">
            <a:avLst/>
          </a:prstGeom>
        </p:spPr>
      </p:pic>
    </p:spTree>
    <p:extLst>
      <p:ext uri="{BB962C8B-B14F-4D97-AF65-F5344CB8AC3E}">
        <p14:creationId xmlns:p14="http://schemas.microsoft.com/office/powerpoint/2010/main" val="2985411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rPr>
              <a:t>Diferença</a:t>
            </a:r>
            <a:endParaRPr lang="en-US" dirty="0">
              <a:solidFill>
                <a:schemeClr val="accent6">
                  <a:lumMod val="75000"/>
                </a:schemeClr>
              </a:solidFill>
              <a:latin typeface="Candara" panose="020E0502030303020204" pitchFamily="34" charset="0"/>
            </a:endParaRPr>
          </a:p>
        </p:txBody>
      </p:sp>
      <p:sp>
        <p:nvSpPr>
          <p:cNvPr id="25"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buNone/>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600" b="1" dirty="0">
                <a:solidFill>
                  <a:schemeClr val="tx1"/>
                </a:solidFill>
                <a:latin typeface="helvetica" panose="020B0604020202020204" pitchFamily="34" charset="0"/>
                <a:cs typeface="helvetica" panose="020B0604020202020204" pitchFamily="34" charset="0"/>
              </a:rPr>
              <a:t>Matemática</a:t>
            </a:r>
            <a:r>
              <a:rPr lang="pt-BR" sz="1400" dirty="0">
                <a:solidFill>
                  <a:schemeClr val="tx1"/>
                </a:solidFill>
                <a:latin typeface="helvetica" panose="020B0604020202020204" pitchFamily="34" charset="0"/>
                <a:cs typeface="helvetica" panose="020B0604020202020204" pitchFamily="34" charset="0"/>
              </a:rPr>
              <a:t> </a:t>
            </a:r>
            <a:r>
              <a:rPr lang="pt-BR" sz="16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600" dirty="0">
                <a:solidFill>
                  <a:schemeClr val="tx1"/>
                </a:solidFill>
                <a:latin typeface="helvetica" panose="020B0604020202020204" pitchFamily="34" charset="0"/>
                <a:cs typeface="helvetica" panose="020B0604020202020204" pitchFamily="34" charset="0"/>
              </a:rPr>
              <a:t> diferença representa o resultado da operação de 	subtração, ou a não igualdade entre dois termos de uma 	inequação ou dois números. Seu símbolo é ≠ </a:t>
            </a:r>
          </a:p>
          <a:p>
            <a:pPr lvl="3" algn="just">
              <a:defRPr/>
            </a:pPr>
            <a:r>
              <a:rPr lang="pt-BR" sz="1600" dirty="0">
                <a:solidFill>
                  <a:schemeClr val="tx1"/>
                </a:solidFill>
                <a:latin typeface="helvetica" panose="020B0604020202020204" pitchFamily="34" charset="0"/>
                <a:cs typeface="helvetica" panose="020B0604020202020204" pitchFamily="34" charset="0"/>
              </a:rPr>
              <a:t>Vantagens da diferença: possibilidade de discriminar, classificar e agrupar elementos  </a:t>
            </a:r>
            <a:endParaRPr lang="pt-BR" sz="1600" dirty="0">
              <a:solidFill>
                <a:schemeClr val="tx1"/>
              </a:solidFill>
              <a:latin typeface="helvetica" panose="020B0604020202020204" pitchFamily="34" charset="0"/>
              <a:cs typeface="helvetica" panose="020B0604020202020204" pitchFamily="34" charset="0"/>
              <a:sym typeface="Wingdings 3" panose="05040102010807070707" pitchFamily="18" charset="2"/>
            </a:endParaRPr>
          </a:p>
          <a:p>
            <a:pPr lvl="3" algn="just">
              <a:defRPr/>
            </a:pPr>
            <a:endParaRPr lang="pt-BR" sz="1600" dirty="0">
              <a:solidFill>
                <a:schemeClr val="tx1"/>
              </a:solidFill>
              <a:latin typeface="helvetica" panose="020B0604020202020204" pitchFamily="34" charset="0"/>
              <a:cs typeface="helvetica" panose="020B0604020202020204" pitchFamily="34" charset="0"/>
            </a:endParaRPr>
          </a:p>
          <a:p>
            <a:pPr lvl="3" algn="just">
              <a:defRPr/>
            </a:pPr>
            <a:endParaRPr lang="pt-BR" sz="16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284610304"/>
              </p:ext>
            </p:extLst>
          </p:nvPr>
        </p:nvGraphicFramePr>
        <p:xfrm>
          <a:off x="905691" y="5402580"/>
          <a:ext cx="3384369" cy="57912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tab pos="0" algn="l"/>
                        </a:tabLst>
                        <a:defRPr/>
                      </a:pPr>
                      <a:r>
                        <a:rPr lang="en-US" sz="1300" b="1" i="1" kern="100" spc="-50" baseline="0" dirty="0">
                          <a:solidFill>
                            <a:schemeClr val="accent6">
                              <a:lumMod val="75000"/>
                            </a:schemeClr>
                          </a:solidFill>
                          <a:latin typeface="Corbel" panose="020B0503020204020204" pitchFamily="34" charset="0"/>
                        </a:rPr>
                        <a:t>SOUZA. Rubens. </a:t>
                      </a:r>
                      <a:r>
                        <a:rPr lang="en-US" sz="1300" b="0" i="1" kern="100" spc="-50" baseline="0" dirty="0" err="1">
                          <a:solidFill>
                            <a:schemeClr val="accent6">
                              <a:lumMod val="75000"/>
                            </a:schemeClr>
                          </a:solidFill>
                          <a:latin typeface="Corbel" panose="020B0503020204020204" pitchFamily="34" charset="0"/>
                        </a:rPr>
                        <a:t>Matemática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Editora</a:t>
                      </a:r>
                      <a:r>
                        <a:rPr lang="en-US" sz="1300" b="0" i="1" kern="100" spc="-50" baseline="0" dirty="0">
                          <a:solidFill>
                            <a:schemeClr val="accent6">
                              <a:lumMod val="75000"/>
                            </a:schemeClr>
                          </a:solidFill>
                          <a:latin typeface="Corbel" panose="020B0503020204020204" pitchFamily="34" charset="0"/>
                        </a:rPr>
                        <a:t> Audio Ltda. 2010. </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12" name="Imagem 5" descr="Forma&#10;&#10;Descrição gerada automaticamente com confiança baixa">
            <a:extLst>
              <a:ext uri="{FF2B5EF4-FFF2-40B4-BE49-F238E27FC236}">
                <a16:creationId xmlns:a16="http://schemas.microsoft.com/office/drawing/2014/main" id="{8E812BB5-761E-7642-06E3-AD1403B314CF}"/>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6395" t="11002" r="7620" b="24234"/>
          <a:stretch/>
        </p:blipFill>
        <p:spPr>
          <a:xfrm>
            <a:off x="981089" y="1667029"/>
            <a:ext cx="2001809" cy="1507773"/>
          </a:xfrm>
          <a:prstGeom prst="rect">
            <a:avLst/>
          </a:prstGeom>
        </p:spPr>
      </p:pic>
      <p:pic>
        <p:nvPicPr>
          <p:cNvPr id="13" name="Imagem 7" descr="Forma&#10;&#10;Descrição gerada automaticamente com confiança baixa">
            <a:extLst>
              <a:ext uri="{FF2B5EF4-FFF2-40B4-BE49-F238E27FC236}">
                <a16:creationId xmlns:a16="http://schemas.microsoft.com/office/drawing/2014/main" id="{BD81AFD3-7D81-E363-7B4C-851C9873DC58}"/>
              </a:ext>
            </a:extLst>
          </p:cNvPr>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6696" t="9604" r="7320" b="23340"/>
          <a:stretch/>
        </p:blipFill>
        <p:spPr>
          <a:xfrm>
            <a:off x="1233389" y="2974939"/>
            <a:ext cx="1873189" cy="1460837"/>
          </a:xfrm>
          <a:prstGeom prst="rect">
            <a:avLst/>
          </a:prstGeom>
        </p:spPr>
      </p:pic>
      <p:pic>
        <p:nvPicPr>
          <p:cNvPr id="14" name="Imagem 10" descr="Forma&#10;&#10;Descrição gerada automaticamente com confiança baixa">
            <a:extLst>
              <a:ext uri="{FF2B5EF4-FFF2-40B4-BE49-F238E27FC236}">
                <a16:creationId xmlns:a16="http://schemas.microsoft.com/office/drawing/2014/main" id="{40B16007-22E7-6CF8-8800-C83121B5828D}"/>
              </a:ext>
            </a:extLst>
          </p:cNvPr>
          <p:cNvPicPr>
            <a:picLocks noChangeAspect="1"/>
          </p:cNvPicPr>
          <p:nvPr/>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6704" t="7684" r="7311" b="20263"/>
          <a:stretch/>
        </p:blipFill>
        <p:spPr>
          <a:xfrm>
            <a:off x="2613065" y="2301771"/>
            <a:ext cx="2083689" cy="1746062"/>
          </a:xfrm>
          <a:prstGeom prst="rect">
            <a:avLst/>
          </a:prstGeom>
        </p:spPr>
      </p:pic>
      <p:pic>
        <p:nvPicPr>
          <p:cNvPr id="2" name="Picture 1"/>
          <p:cNvPicPr>
            <a:picLocks noChangeAspect="1"/>
          </p:cNvPicPr>
          <p:nvPr/>
        </p:nvPicPr>
        <p:blipFill>
          <a:blip r:embed="rId6"/>
          <a:stretch>
            <a:fillRect/>
          </a:stretch>
        </p:blipFill>
        <p:spPr>
          <a:xfrm>
            <a:off x="6501056" y="2973584"/>
            <a:ext cx="3396810" cy="3396810"/>
          </a:xfrm>
          <a:prstGeom prst="rect">
            <a:avLst/>
          </a:prstGeom>
        </p:spPr>
      </p:pic>
    </p:spTree>
    <p:extLst>
      <p:ext uri="{BB962C8B-B14F-4D97-AF65-F5344CB8AC3E}">
        <p14:creationId xmlns:p14="http://schemas.microsoft.com/office/powerpoint/2010/main" val="125568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D94B7B"/>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09598" y="3848101"/>
            <a:ext cx="6807600" cy="2167773"/>
          </a:xfrm>
        </p:spPr>
        <p:txBody>
          <a:bodyPr/>
          <a:lstStyle/>
          <a:p>
            <a:r>
              <a:rPr lang="pt-BR" dirty="0"/>
              <a:t>Igualdade, diferença e Desigualdade </a:t>
            </a:r>
            <a:br>
              <a:rPr lang="pt-BR" dirty="0"/>
            </a:br>
            <a:r>
              <a:rPr lang="pt-BR" sz="3200" b="0" dirty="0"/>
              <a:t>na sociedade</a:t>
            </a:r>
            <a:endParaRPr lang="en-US" sz="3200" b="0" dirty="0"/>
          </a:p>
        </p:txBody>
      </p:sp>
    </p:spTree>
    <p:extLst>
      <p:ext uri="{BB962C8B-B14F-4D97-AF65-F5344CB8AC3E}">
        <p14:creationId xmlns:p14="http://schemas.microsoft.com/office/powerpoint/2010/main" val="2127699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4587" y="1857411"/>
            <a:ext cx="3492500" cy="2324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itle 2"/>
          <p:cNvSpPr>
            <a:spLocks noGrp="1"/>
          </p:cNvSpPr>
          <p:nvPr>
            <p:ph type="title"/>
          </p:nvPr>
        </p:nvSpPr>
        <p:spPr/>
        <p:txBody>
          <a:bodyPr/>
          <a:lstStyle/>
          <a:p>
            <a:r>
              <a:rPr lang="pt-BR" dirty="0">
                <a:solidFill>
                  <a:schemeClr val="accent6">
                    <a:lumMod val="75000"/>
                  </a:schemeClr>
                </a:solidFill>
                <a:latin typeface="Candara" panose="020E0502030303020204" pitchFamily="34" charset="0"/>
                <a:cs typeface="Segoe UI" panose="020B0502040204020203" pitchFamily="34" charset="0"/>
              </a:rPr>
              <a:t>Igualdade</a:t>
            </a: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dirty="0">
                <a:solidFill>
                  <a:prstClr val="black"/>
                </a:solidFill>
                <a:latin typeface="Candara" panose="020E0502030303020204" pitchFamily="34" charset="0"/>
                <a:cs typeface="Segoe UI" panose="020B0502040204020203" pitchFamily="34" charset="0"/>
              </a:rPr>
            </a:br>
            <a:br>
              <a:rPr lang="pt-BR" sz="1400" dirty="0">
                <a:solidFill>
                  <a:prstClr val="black"/>
                </a:solidFill>
                <a:latin typeface="Candara" panose="020E0502030303020204" pitchFamily="34" charset="0"/>
                <a:cs typeface="Segoe UI" panose="020B0502040204020203" pitchFamily="34" charset="0"/>
              </a:rPr>
            </a:br>
            <a:endParaRPr lang="en-US" dirty="0">
              <a:solidFill>
                <a:schemeClr val="tx1"/>
              </a:solidFill>
              <a:latin typeface="Candara" panose="020E0502030303020204" pitchFamily="34" charset="0"/>
              <a:cs typeface="Segoe UI" panose="020B0502040204020203" pitchFamily="34" charset="0"/>
            </a:endParaRPr>
          </a:p>
        </p:txBody>
      </p:sp>
      <p:graphicFrame>
        <p:nvGraphicFramePr>
          <p:cNvPr id="6" name="Table 9"/>
          <p:cNvGraphicFramePr>
            <a:graphicFrameLocks noGrp="1"/>
          </p:cNvGraphicFramePr>
          <p:nvPr>
            <p:extLst>
              <p:ext uri="{D42A27DB-BD31-4B8C-83A1-F6EECF244321}">
                <p14:modId xmlns:p14="http://schemas.microsoft.com/office/powerpoint/2010/main" val="1021225823"/>
              </p:ext>
            </p:extLst>
          </p:nvPr>
        </p:nvGraphicFramePr>
        <p:xfrm>
          <a:off x="905691" y="5402580"/>
          <a:ext cx="3384369" cy="1173480"/>
        </p:xfrm>
        <a:graphic>
          <a:graphicData uri="http://schemas.openxmlformats.org/drawingml/2006/table">
            <a:tbl>
              <a:tblPr>
                <a:tableStyleId>{5C22544A-7EE6-4342-B048-85BDC9FD1C3A}</a:tableStyleId>
              </a:tblPr>
              <a:tblGrid>
                <a:gridCol w="3384369">
                  <a:extLst>
                    <a:ext uri="{9D8B030D-6E8A-4147-A177-3AD203B41FA5}">
                      <a16:colId xmlns:a16="http://schemas.microsoft.com/office/drawing/2014/main" val="20000"/>
                    </a:ext>
                  </a:extLst>
                </a:gridCol>
              </a:tblGrid>
              <a:tr h="0">
                <a:tc>
                  <a:txBody>
                    <a:bodyPr/>
                    <a:lstStyle/>
                    <a:p>
                      <a:pPr marL="0" indent="0" algn="l">
                        <a:tabLst>
                          <a:tab pos="0" algn="l"/>
                        </a:tabLst>
                      </a:pPr>
                      <a:r>
                        <a:rPr lang="en-US" sz="1300" b="1" i="1" kern="100" spc="-50" baseline="0" dirty="0">
                          <a:solidFill>
                            <a:schemeClr val="accent6">
                              <a:lumMod val="75000"/>
                            </a:schemeClr>
                          </a:solidFill>
                          <a:latin typeface="Corbel" panose="020B0503020204020204" pitchFamily="34" charset="0"/>
                        </a:rPr>
                        <a:t>DOS ANJOS. Roberto </a:t>
                      </a:r>
                      <a:r>
                        <a:rPr lang="en-US" sz="1300" b="1" i="1" kern="100" spc="-50" baseline="0" dirty="0" err="1">
                          <a:solidFill>
                            <a:schemeClr val="accent6">
                              <a:lumMod val="75000"/>
                            </a:schemeClr>
                          </a:solidFill>
                          <a:latin typeface="Corbel" panose="020B0503020204020204" pitchFamily="34" charset="0"/>
                        </a:rPr>
                        <a:t>Corrêa</a:t>
                      </a:r>
                      <a:r>
                        <a:rPr lang="en-US" sz="1300" b="1"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Políticas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Afirmativas</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Igualdade</a:t>
                      </a:r>
                      <a:r>
                        <a:rPr lang="en-US" sz="1300" b="0" i="1" kern="100" spc="-50" baseline="0" dirty="0">
                          <a:solidFill>
                            <a:schemeClr val="accent6">
                              <a:lumMod val="75000"/>
                            </a:schemeClr>
                          </a:solidFill>
                          <a:latin typeface="Corbel" panose="020B0503020204020204" pitchFamily="34" charset="0"/>
                        </a:rPr>
                        <a:t> Formal e Material. </a:t>
                      </a:r>
                      <a:r>
                        <a:rPr lang="en-US" sz="1300" b="0" i="1" kern="100" spc="-50" baseline="0" dirty="0" err="1">
                          <a:solidFill>
                            <a:schemeClr val="accent6">
                              <a:lumMod val="75000"/>
                            </a:schemeClr>
                          </a:solidFill>
                          <a:latin typeface="Corbel" panose="020B0503020204020204" pitchFamily="34" charset="0"/>
                        </a:rPr>
                        <a:t>Ciência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Atual</a:t>
                      </a:r>
                      <a:r>
                        <a:rPr lang="en-US" sz="1300" b="0" i="1" kern="100" spc="-50" baseline="0" dirty="0">
                          <a:solidFill>
                            <a:schemeClr val="accent6">
                              <a:lumMod val="75000"/>
                            </a:schemeClr>
                          </a:solidFill>
                          <a:latin typeface="Corbel" panose="020B0503020204020204" pitchFamily="34" charset="0"/>
                        </a:rPr>
                        <a:t> </a:t>
                      </a:r>
                      <a:r>
                        <a:rPr lang="mr-IN" sz="1300" b="0" i="1" kern="100" spc="-50" baseline="0" dirty="0">
                          <a:solidFill>
                            <a:schemeClr val="accent6">
                              <a:lumMod val="75000"/>
                            </a:schemeClr>
                          </a:solidFill>
                          <a:latin typeface="Corbel" panose="020B0503020204020204" pitchFamily="34" charset="0"/>
                        </a:rPr>
                        <a:t>–</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Revista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Científica</a:t>
                      </a:r>
                      <a:r>
                        <a:rPr lang="en-US" sz="1300" b="0" i="1" kern="100" spc="-50" baseline="0" dirty="0">
                          <a:solidFill>
                            <a:schemeClr val="accent6">
                              <a:lumMod val="75000"/>
                            </a:schemeClr>
                          </a:solidFill>
                          <a:latin typeface="Corbel" panose="020B0503020204020204" pitchFamily="34" charset="0"/>
                        </a:rPr>
                        <a:t> </a:t>
                      </a:r>
                      <a:r>
                        <a:rPr lang="en-US" sz="1300" b="0" i="1" kern="100" spc="-50" baseline="0" dirty="0" err="1">
                          <a:solidFill>
                            <a:schemeClr val="accent6">
                              <a:lumMod val="75000"/>
                            </a:schemeClr>
                          </a:solidFill>
                          <a:latin typeface="Corbel" panose="020B0503020204020204" pitchFamily="34" charset="0"/>
                        </a:rPr>
                        <a:t>Multidisciplinar</a:t>
                      </a:r>
                      <a:r>
                        <a:rPr lang="en-US" sz="1300" b="0" i="1" kern="100" spc="-50" baseline="0" dirty="0">
                          <a:solidFill>
                            <a:schemeClr val="accent6">
                              <a:lumMod val="75000"/>
                            </a:schemeClr>
                          </a:solidFill>
                          <a:latin typeface="Corbel" panose="020B0503020204020204" pitchFamily="34" charset="0"/>
                        </a:rPr>
                        <a:t>  do Centro </a:t>
                      </a:r>
                      <a:r>
                        <a:rPr lang="en-US" sz="1300" b="0" i="1" kern="100" spc="-50" baseline="0" dirty="0" err="1">
                          <a:solidFill>
                            <a:schemeClr val="accent6">
                              <a:lumMod val="75000"/>
                            </a:schemeClr>
                          </a:solidFill>
                          <a:latin typeface="Corbel" panose="020B0503020204020204" pitchFamily="34" charset="0"/>
                        </a:rPr>
                        <a:t>Universitário</a:t>
                      </a:r>
                      <a:r>
                        <a:rPr lang="en-US" sz="1300" b="0" i="1" kern="100" spc="-50" baseline="0" dirty="0">
                          <a:solidFill>
                            <a:schemeClr val="accent6">
                              <a:lumMod val="75000"/>
                            </a:schemeClr>
                          </a:solidFill>
                          <a:latin typeface="Corbel" panose="020B0503020204020204" pitchFamily="34" charset="0"/>
                        </a:rPr>
                        <a:t> de São José. V.16. n. 2. 2020. </a:t>
                      </a:r>
                    </a:p>
                  </a:txBody>
                  <a:tcPr marL="45720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9" name="Content Placeholder 6">
            <a:extLst>
              <a:ext uri="{FF2B5EF4-FFF2-40B4-BE49-F238E27FC236}">
                <a16:creationId xmlns:a16="http://schemas.microsoft.com/office/drawing/2014/main" id="{8FD2480F-BE80-4EFA-9B17-17A2C8942928}"/>
              </a:ext>
            </a:extLst>
          </p:cNvPr>
          <p:cNvSpPr>
            <a:spLocks noGrp="1"/>
          </p:cNvSpPr>
          <p:nvPr>
            <p:ph idx="1"/>
          </p:nvPr>
        </p:nvSpPr>
        <p:spPr>
          <a:xfrm>
            <a:off x="5103448" y="685800"/>
            <a:ext cx="6470243" cy="5492750"/>
          </a:xfrm>
        </p:spPr>
        <p:txBody>
          <a:bodyPr/>
          <a:lstStyle/>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600" b="1" dirty="0">
                <a:solidFill>
                  <a:schemeClr val="tx1"/>
                </a:solidFill>
                <a:latin typeface="helvetica" panose="020B0604020202020204" pitchFamily="34" charset="0"/>
                <a:cs typeface="helvetica" panose="020B0604020202020204" pitchFamily="34" charset="0"/>
              </a:rPr>
              <a:t>Igualdade Formal (Legal) </a:t>
            </a:r>
            <a:r>
              <a:rPr lang="pt-BR" sz="1600" dirty="0">
                <a:solidFill>
                  <a:schemeClr val="tx1"/>
                </a:solidFill>
                <a:latin typeface="helvetica" panose="020B0604020202020204" pitchFamily="34" charset="0"/>
                <a:cs typeface="helvetica" panose="020B0604020202020204" pitchFamily="34" charset="0"/>
              </a:rPr>
              <a:t> </a:t>
            </a:r>
            <a:r>
              <a:rPr lang="pt-BR" sz="16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600" dirty="0">
                <a:solidFill>
                  <a:schemeClr val="tx1"/>
                </a:solidFill>
                <a:latin typeface="helvetica" panose="020B0604020202020204" pitchFamily="34" charset="0"/>
                <a:cs typeface="helvetica" panose="020B0604020202020204" pitchFamily="34" charset="0"/>
              </a:rPr>
              <a:t> Constituição Federal</a:t>
            </a:r>
          </a:p>
          <a:p>
            <a:pPr lvl="3" algn="just">
              <a:defRPr/>
            </a:pPr>
            <a:r>
              <a:rPr lang="pt-BR" sz="1600" dirty="0">
                <a:solidFill>
                  <a:schemeClr val="tx1"/>
                </a:solidFill>
                <a:latin typeface="helvetica" panose="020B0604020202020204" pitchFamily="34" charset="0"/>
                <a:cs typeface="helvetica" panose="020B0604020202020204" pitchFamily="34" charset="0"/>
              </a:rPr>
              <a:t>“Todos são iguais perante a lei e têm direito, sem qualquer distinção, a igual proteção da lei. Todos tem direito a igual proteção contra qualquer discriminação que viole a presente Declaração e contra qualquer incitamento a tal discriminação”</a:t>
            </a:r>
          </a:p>
          <a:p>
            <a:pPr lvl="3" algn="just">
              <a:defRPr/>
            </a:pPr>
            <a:endParaRPr lang="pt-BR" sz="1400" dirty="0">
              <a:solidFill>
                <a:schemeClr val="tx1"/>
              </a:solidFill>
              <a:latin typeface="helvetica" panose="020B0604020202020204" pitchFamily="34" charset="0"/>
              <a:cs typeface="helvetica" panose="020B0604020202020204" pitchFamily="34" charset="0"/>
            </a:endParaRPr>
          </a:p>
          <a:p>
            <a:pPr lvl="3" algn="just">
              <a:defRPr/>
            </a:pPr>
            <a:r>
              <a:rPr lang="pt-BR" sz="1600" b="1" dirty="0">
                <a:solidFill>
                  <a:schemeClr val="tx1"/>
                </a:solidFill>
                <a:latin typeface="helvetica" panose="020B0604020202020204" pitchFamily="34" charset="0"/>
                <a:cs typeface="helvetica" panose="020B0604020202020204" pitchFamily="34" charset="0"/>
              </a:rPr>
              <a:t>Igualdade Material </a:t>
            </a:r>
            <a:r>
              <a:rPr lang="pt-BR" sz="1600" dirty="0">
                <a:solidFill>
                  <a:schemeClr val="tx1"/>
                </a:solidFill>
                <a:latin typeface="helvetica" panose="020B0604020202020204" pitchFamily="34" charset="0"/>
                <a:cs typeface="helvetica" panose="020B0604020202020204" pitchFamily="34" charset="0"/>
              </a:rPr>
              <a:t> </a:t>
            </a:r>
            <a:r>
              <a:rPr lang="pt-BR" sz="1600" dirty="0">
                <a:solidFill>
                  <a:schemeClr val="tx1"/>
                </a:solidFill>
                <a:latin typeface="helvetica" panose="020B0604020202020204" pitchFamily="34" charset="0"/>
                <a:cs typeface="helvetica" panose="020B0604020202020204" pitchFamily="34" charset="0"/>
                <a:sym typeface="Wingdings 3" panose="05040102010807070707" pitchFamily="18" charset="2"/>
              </a:rPr>
              <a:t></a:t>
            </a:r>
            <a:r>
              <a:rPr lang="pt-BR" sz="1600" dirty="0">
                <a:solidFill>
                  <a:schemeClr val="tx1"/>
                </a:solidFill>
                <a:latin typeface="helvetica" panose="020B0604020202020204" pitchFamily="34" charset="0"/>
                <a:cs typeface="helvetica" panose="020B0604020202020204" pitchFamily="34" charset="0"/>
              </a:rPr>
              <a:t> igualdade na prática da vida sendo mediada pelo poder estatal</a:t>
            </a:r>
          </a:p>
          <a:p>
            <a:pPr lvl="3" algn="just">
              <a:defRPr/>
            </a:pPr>
            <a:r>
              <a:rPr lang="pt-BR" sz="1600" dirty="0">
                <a:solidFill>
                  <a:schemeClr val="tx1"/>
                </a:solidFill>
                <a:latin typeface="helvetica" panose="020B0604020202020204" pitchFamily="34" charset="0"/>
                <a:cs typeface="helvetica" panose="020B0604020202020204" pitchFamily="34" charset="0"/>
              </a:rPr>
              <a:t>“Tratar igualmente os iguais e desigualmente os desiguais na medida de suas desigualdades” (Rui Barbosa) </a:t>
            </a:r>
            <a:endParaRPr lang="pt-BR" sz="14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263736789"/>
      </p:ext>
    </p:extLst>
  </p:cSld>
  <p:clrMapOvr>
    <a:masterClrMapping/>
  </p:clrMapOvr>
</p:sld>
</file>

<file path=ppt/theme/theme1.xml><?xml version="1.0" encoding="utf-8"?>
<a:theme xmlns:a="http://schemas.openxmlformats.org/drawingml/2006/main" name="Modern Swiss">
  <a:themeElements>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Modern Swiss">
      <a:majorFont>
        <a:latin typeface="Arial"/>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outerShdw dist="38100" dir="5400000" algn="t" rotWithShape="0">
            <a:schemeClr val="bg2">
              <a:alpha val="20000"/>
            </a:schemeClr>
          </a:outerShdw>
        </a:effectLst>
      </a:spPr>
      <a:bodyPr rtlCol="0" anchor="ctr"/>
      <a:lstStyle>
        <a:defPPr algn="ctr">
          <a:lnSpc>
            <a:spcPct val="95000"/>
          </a:lnSpc>
          <a:defRPr b="1" dirty="0" smtClean="0">
            <a:solidFill>
              <a:schemeClr val="tx2"/>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0.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1.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2.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3.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4.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5.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6.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7.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8.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19.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2.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20.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21.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22.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23.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24.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3.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4.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5.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6.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7.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8.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ppt/theme/themeOverride9.xml><?xml version="1.0" encoding="utf-8"?>
<a:themeOverride xmlns:a="http://schemas.openxmlformats.org/drawingml/2006/main">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docProps/app.xml><?xml version="1.0" encoding="utf-8"?>
<Properties xmlns="http://schemas.openxmlformats.org/officeDocument/2006/extended-properties" xmlns:vt="http://schemas.openxmlformats.org/officeDocument/2006/docPropsVTypes">
  <Template/>
  <TotalTime>9133</TotalTime>
  <Words>2477</Words>
  <Application>Microsoft Office PowerPoint</Application>
  <PresentationFormat>Widescreen</PresentationFormat>
  <Paragraphs>377</Paragraphs>
  <Slides>45</Slides>
  <Notes>4</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45</vt:i4>
      </vt:variant>
    </vt:vector>
  </HeadingPairs>
  <TitlesOfParts>
    <vt:vector size="54" baseType="lpstr">
      <vt:lpstr>Arial</vt:lpstr>
      <vt:lpstr>Calibri</vt:lpstr>
      <vt:lpstr>Candara</vt:lpstr>
      <vt:lpstr>Corbel</vt:lpstr>
      <vt:lpstr>helvetica</vt:lpstr>
      <vt:lpstr>helvetica</vt:lpstr>
      <vt:lpstr>Microsoft New Tai Lue</vt:lpstr>
      <vt:lpstr>Wingdings</vt:lpstr>
      <vt:lpstr>Modern Swiss</vt:lpstr>
      <vt:lpstr>Variáveis de desigualdade (sexo, raça/cor, região, etc.)</vt:lpstr>
      <vt:lpstr>Conteúdo</vt:lpstr>
      <vt:lpstr>Igualdade, diferença e Desigualdade  conceitos gerais</vt:lpstr>
      <vt:lpstr>Igualdade</vt:lpstr>
      <vt:lpstr>Igualdade</vt:lpstr>
      <vt:lpstr>Desigualdade</vt:lpstr>
      <vt:lpstr>Diferença</vt:lpstr>
      <vt:lpstr>Igualdade, diferença e Desigualdade  na sociedade</vt:lpstr>
      <vt:lpstr>Igualdade     </vt:lpstr>
      <vt:lpstr>Diferença    </vt:lpstr>
      <vt:lpstr>Desigualdade    </vt:lpstr>
      <vt:lpstr>Sistema Capitalista e a produção de desigualdades  </vt:lpstr>
      <vt:lpstr>Iniquidade    </vt:lpstr>
      <vt:lpstr>Mudança Climática</vt:lpstr>
      <vt:lpstr>Mudança Climática e Desigualdades</vt:lpstr>
      <vt:lpstr>Mudança Climática e Desigualdades</vt:lpstr>
      <vt:lpstr>Desigualdades em saúde  </vt:lpstr>
      <vt:lpstr>Conceitos</vt:lpstr>
      <vt:lpstr>Mensuração </vt:lpstr>
      <vt:lpstr>Mensuração </vt:lpstr>
      <vt:lpstr>Mensuração </vt:lpstr>
      <vt:lpstr>Mensuração </vt:lpstr>
      <vt:lpstr>Mensuração </vt:lpstr>
      <vt:lpstr>Mensuração </vt:lpstr>
      <vt:lpstr>Mensuração </vt:lpstr>
      <vt:lpstr>Mensuração </vt:lpstr>
      <vt:lpstr>Mensuração </vt:lpstr>
      <vt:lpstr>Mensuração </vt:lpstr>
      <vt:lpstr>Mensuração </vt:lpstr>
      <vt:lpstr>Mensuração </vt:lpstr>
      <vt:lpstr>Mensuração </vt:lpstr>
      <vt:lpstr>Mensuração </vt:lpstr>
      <vt:lpstr>Mensuração </vt:lpstr>
      <vt:lpstr>Mensuração </vt:lpstr>
      <vt:lpstr>Síntese </vt:lpstr>
      <vt:lpstr>Síntese </vt:lpstr>
      <vt:lpstr>Mensuração – Análise descritiva de desigualdades</vt:lpstr>
      <vt:lpstr>Mensuração – Análise descritiva de desigualdades</vt:lpstr>
      <vt:lpstr>Mensuração – Análise descritiva de desigualdades</vt:lpstr>
      <vt:lpstr>Mensuração – Análise descritiva de desigualdades</vt:lpstr>
      <vt:lpstr>Quiz da desigualdade</vt:lpstr>
      <vt:lpstr>Quiz das desigualdades     </vt:lpstr>
      <vt:lpstr>Recomendação de leitura </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André Peres Barbosa de Castro</dc:creator>
  <cp:lastModifiedBy>André Peres Barbosa de Castro</cp:lastModifiedBy>
  <cp:revision>499</cp:revision>
  <dcterms:created xsi:type="dcterms:W3CDTF">2020-08-02T14:47:24Z</dcterms:created>
  <dcterms:modified xsi:type="dcterms:W3CDTF">2024-08-03T19:33:29Z</dcterms:modified>
</cp:coreProperties>
</file>